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65" r:id="rId5"/>
    <p:sldId id="259" r:id="rId6"/>
    <p:sldId id="260" r:id="rId7"/>
    <p:sldId id="261" r:id="rId8"/>
    <p:sldId id="262" r:id="rId9"/>
    <p:sldId id="268" r:id="rId10"/>
    <p:sldId id="267" r:id="rId11"/>
    <p:sldId id="263" r:id="rId12"/>
    <p:sldId id="264" r:id="rId13"/>
  </p:sldIdLst>
  <p:sldSz cx="7556500" cy="10693400"/>
  <p:notesSz cx="6858000" cy="9144000"/>
  <p:embeddedFontLst>
    <p:embeddedFont>
      <p:font typeface="Belleza" panose="020B0604020202020204" charset="0"/>
      <p:regular r:id="rId14"/>
    </p:embeddedFont>
    <p:embeddedFont>
      <p:font typeface="Calibri" panose="020F0502020204030204" pitchFamily="34" charset="0"/>
      <p:regular r:id="rId15"/>
      <p:bold r:id="rId16"/>
      <p:italic r:id="rId17"/>
      <p:boldItalic r:id="rId18"/>
    </p:embeddedFont>
    <p:embeddedFont>
      <p:font typeface="Montserrat Bold" panose="00000800000000000000" pitchFamily="2" charset="0"/>
      <p:regular r:id="rId19"/>
      <p:bold r:id="rId20"/>
    </p:embeddedFont>
    <p:embeddedFont>
      <p:font typeface="Montserrat Classic Bold" panose="020B0604020202020204" charset="0"/>
      <p:regular r:id="rId21"/>
    </p:embeddedFont>
    <p:embeddedFont>
      <p:font typeface="Playfair Display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94" d="100"/>
          <a:sy n="94" d="100"/>
        </p:scale>
        <p:origin x="948" y="-13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6642" y="5929425"/>
            <a:ext cx="3353893" cy="4762575"/>
          </a:xfrm>
          <a:prstGeom prst="rect">
            <a:avLst/>
          </a:prstGeom>
          <a:solidFill>
            <a:srgbClr val="F6E7D8"/>
          </a:solidFill>
        </p:spPr>
      </p:sp>
      <p:grpSp>
        <p:nvGrpSpPr>
          <p:cNvPr id="3" name="Group 3"/>
          <p:cNvGrpSpPr/>
          <p:nvPr/>
        </p:nvGrpSpPr>
        <p:grpSpPr>
          <a:xfrm>
            <a:off x="-126642" y="993653"/>
            <a:ext cx="3353893" cy="4935772"/>
            <a:chOff x="0" y="0"/>
            <a:chExt cx="4471858" cy="6581030"/>
          </a:xfrm>
        </p:grpSpPr>
        <p:pic>
          <p:nvPicPr>
            <p:cNvPr id="4" name="Picture 4"/>
            <p:cNvPicPr>
              <a:picLocks noChangeAspect="1"/>
            </p:cNvPicPr>
            <p:nvPr/>
          </p:nvPicPr>
          <p:blipFill>
            <a:blip r:embed="rId2"/>
            <a:srcRect l="27349" r="27349"/>
            <a:stretch>
              <a:fillRect/>
            </a:stretch>
          </p:blipFill>
          <p:spPr>
            <a:xfrm>
              <a:off x="0" y="0"/>
              <a:ext cx="4471858" cy="6581030"/>
            </a:xfrm>
            <a:prstGeom prst="rect">
              <a:avLst/>
            </a:prstGeom>
          </p:spPr>
        </p:pic>
      </p:grpSp>
      <p:sp>
        <p:nvSpPr>
          <p:cNvPr id="5" name="AutoShape 5"/>
          <p:cNvSpPr/>
          <p:nvPr/>
        </p:nvSpPr>
        <p:spPr>
          <a:xfrm>
            <a:off x="-126642" y="5910375"/>
            <a:ext cx="3353893" cy="0"/>
          </a:xfrm>
          <a:prstGeom prst="line">
            <a:avLst/>
          </a:prstGeom>
          <a:ln w="19050" cap="rnd">
            <a:solidFill>
              <a:srgbClr val="303030"/>
            </a:solidFill>
            <a:prstDash val="solid"/>
            <a:headEnd type="none" w="sm" len="sm"/>
            <a:tailEnd type="none" w="sm" len="sm"/>
          </a:ln>
        </p:spPr>
      </p:sp>
      <p:sp>
        <p:nvSpPr>
          <p:cNvPr id="6" name="AutoShape 6"/>
          <p:cNvSpPr/>
          <p:nvPr/>
        </p:nvSpPr>
        <p:spPr>
          <a:xfrm>
            <a:off x="3227252" y="993653"/>
            <a:ext cx="4329248" cy="2679638"/>
          </a:xfrm>
          <a:prstGeom prst="rect">
            <a:avLst/>
          </a:prstGeom>
          <a:solidFill>
            <a:srgbClr val="F4B324"/>
          </a:solidFill>
        </p:spPr>
      </p:sp>
      <p:sp>
        <p:nvSpPr>
          <p:cNvPr id="7" name="AutoShape 7"/>
          <p:cNvSpPr/>
          <p:nvPr/>
        </p:nvSpPr>
        <p:spPr>
          <a:xfrm>
            <a:off x="3246302" y="3654241"/>
            <a:ext cx="4460436" cy="0"/>
          </a:xfrm>
          <a:prstGeom prst="line">
            <a:avLst/>
          </a:prstGeom>
          <a:ln w="19050" cap="flat">
            <a:solidFill>
              <a:srgbClr val="303030"/>
            </a:solidFill>
            <a:prstDash val="solid"/>
            <a:headEnd type="none" w="sm" len="sm"/>
            <a:tailEnd type="none" w="sm" len="sm"/>
          </a:ln>
        </p:spPr>
      </p:sp>
      <p:sp>
        <p:nvSpPr>
          <p:cNvPr id="8" name="AutoShape 8"/>
          <p:cNvSpPr/>
          <p:nvPr/>
        </p:nvSpPr>
        <p:spPr>
          <a:xfrm rot="5400000">
            <a:off x="-2255272" y="5331385"/>
            <a:ext cx="10945997" cy="0"/>
          </a:xfrm>
          <a:prstGeom prst="line">
            <a:avLst/>
          </a:prstGeom>
          <a:ln w="19050" cap="flat">
            <a:solidFill>
              <a:srgbClr val="303030"/>
            </a:solidFill>
            <a:prstDash val="solid"/>
            <a:headEnd type="none" w="sm" len="sm"/>
            <a:tailEnd type="none" w="sm" len="sm"/>
          </a:ln>
        </p:spPr>
      </p:sp>
      <p:sp>
        <p:nvSpPr>
          <p:cNvPr id="9" name="AutoShape 9"/>
          <p:cNvSpPr/>
          <p:nvPr/>
        </p:nvSpPr>
        <p:spPr>
          <a:xfrm>
            <a:off x="-126642" y="-132089"/>
            <a:ext cx="7833380" cy="1125742"/>
          </a:xfrm>
          <a:prstGeom prst="rect">
            <a:avLst/>
          </a:prstGeom>
          <a:solidFill>
            <a:srgbClr val="1C191A"/>
          </a:solidFill>
        </p:spPr>
      </p:sp>
      <p:sp>
        <p:nvSpPr>
          <p:cNvPr id="10" name="AutoShape 10"/>
          <p:cNvSpPr/>
          <p:nvPr/>
        </p:nvSpPr>
        <p:spPr>
          <a:xfrm>
            <a:off x="3678602" y="8175108"/>
            <a:ext cx="101398" cy="0"/>
          </a:xfrm>
          <a:prstGeom prst="line">
            <a:avLst/>
          </a:prstGeom>
          <a:ln w="38100" cap="rnd">
            <a:solidFill>
              <a:srgbClr val="F6E7D8"/>
            </a:solidFill>
            <a:prstDash val="solid"/>
            <a:headEnd type="none" w="sm" len="sm"/>
            <a:tailEnd type="none" w="sm" len="sm"/>
          </a:ln>
        </p:spPr>
      </p:sp>
      <p:sp>
        <p:nvSpPr>
          <p:cNvPr id="11" name="AutoShape 11"/>
          <p:cNvSpPr/>
          <p:nvPr/>
        </p:nvSpPr>
        <p:spPr>
          <a:xfrm>
            <a:off x="3688650" y="8923018"/>
            <a:ext cx="101398" cy="0"/>
          </a:xfrm>
          <a:prstGeom prst="line">
            <a:avLst/>
          </a:prstGeom>
          <a:ln w="38100" cap="rnd">
            <a:solidFill>
              <a:srgbClr val="F6E7D8"/>
            </a:solidFill>
            <a:prstDash val="solid"/>
            <a:headEnd type="none" w="sm" len="sm"/>
            <a:tailEnd type="none" w="sm" len="sm"/>
          </a:ln>
        </p:spPr>
      </p:sp>
      <p:sp>
        <p:nvSpPr>
          <p:cNvPr id="12" name="TextBox 12"/>
          <p:cNvSpPr txBox="1"/>
          <p:nvPr/>
        </p:nvSpPr>
        <p:spPr>
          <a:xfrm>
            <a:off x="3649516" y="1599282"/>
            <a:ext cx="3712769" cy="1401704"/>
          </a:xfrm>
          <a:prstGeom prst="rect">
            <a:avLst/>
          </a:prstGeom>
        </p:spPr>
        <p:txBody>
          <a:bodyPr lIns="0" tIns="0" rIns="0" bIns="0" rtlCol="0" anchor="t">
            <a:spAutoFit/>
          </a:bodyPr>
          <a:lstStyle/>
          <a:p>
            <a:pPr>
              <a:lnSpc>
                <a:spcPts val="5657"/>
              </a:lnSpc>
            </a:pPr>
            <a:r>
              <a:rPr lang="en-US" sz="4099">
                <a:solidFill>
                  <a:srgbClr val="1C191A"/>
                </a:solidFill>
                <a:latin typeface="Playfair Display Bold"/>
              </a:rPr>
              <a:t>Cache Bookstore</a:t>
            </a:r>
          </a:p>
        </p:txBody>
      </p:sp>
      <p:sp>
        <p:nvSpPr>
          <p:cNvPr id="13" name="TextBox 13"/>
          <p:cNvSpPr txBox="1"/>
          <p:nvPr/>
        </p:nvSpPr>
        <p:spPr>
          <a:xfrm>
            <a:off x="46380" y="5995153"/>
            <a:ext cx="3114518" cy="5208270"/>
          </a:xfrm>
          <a:prstGeom prst="rect">
            <a:avLst/>
          </a:prstGeom>
        </p:spPr>
        <p:txBody>
          <a:bodyPr lIns="0" tIns="0" rIns="0" bIns="0" rtlCol="0" anchor="t">
            <a:spAutoFit/>
          </a:bodyPr>
          <a:lstStyle/>
          <a:p>
            <a:pPr>
              <a:lnSpc>
                <a:spcPts val="2090"/>
              </a:lnSpc>
            </a:pPr>
            <a:r>
              <a:rPr lang="en-US" sz="1100" spc="22">
                <a:solidFill>
                  <a:srgbClr val="1C191A"/>
                </a:solidFill>
                <a:latin typeface="Montserrat Bold"/>
              </a:rPr>
              <a:t>Here we are trying to develop such type system which provides automation on any type of bookshop. That means a shop that has the type system which provides the facility to the customers of the shop to purchase the books from the shop without any complexity. At the start of the business, the books store owner buys the book from the dealers. All the name of the books is noted down in the software along with the rate. In the present system, the user has to do all work manually. In the present system During issuing orders of more stock, the product register is required to check to availability of stock in hand. And it takes time to check records.</a:t>
            </a:r>
          </a:p>
          <a:p>
            <a:pPr>
              <a:lnSpc>
                <a:spcPts val="2090"/>
              </a:lnSpc>
            </a:pPr>
            <a:endParaRPr lang="en-US" sz="1100" spc="22">
              <a:solidFill>
                <a:srgbClr val="1C191A"/>
              </a:solidFill>
              <a:latin typeface="Montserrat Bold"/>
            </a:endParaRPr>
          </a:p>
          <a:p>
            <a:pPr>
              <a:lnSpc>
                <a:spcPts val="2469"/>
              </a:lnSpc>
            </a:pPr>
            <a:endParaRPr lang="en-US" sz="1100" spc="22">
              <a:solidFill>
                <a:srgbClr val="1C191A"/>
              </a:solidFill>
              <a:latin typeface="Montserrat Bold"/>
            </a:endParaRPr>
          </a:p>
          <a:p>
            <a:pPr>
              <a:lnSpc>
                <a:spcPts val="2469"/>
              </a:lnSpc>
            </a:pPr>
            <a:endParaRPr lang="en-US" sz="1100" spc="22">
              <a:solidFill>
                <a:srgbClr val="1C191A"/>
              </a:solidFill>
              <a:latin typeface="Montserrat Bold"/>
            </a:endParaRPr>
          </a:p>
        </p:txBody>
      </p:sp>
      <p:sp>
        <p:nvSpPr>
          <p:cNvPr id="14" name="TextBox 14"/>
          <p:cNvSpPr txBox="1"/>
          <p:nvPr/>
        </p:nvSpPr>
        <p:spPr>
          <a:xfrm>
            <a:off x="358921" y="319561"/>
            <a:ext cx="6042839" cy="345006"/>
          </a:xfrm>
          <a:prstGeom prst="rect">
            <a:avLst/>
          </a:prstGeom>
        </p:spPr>
        <p:txBody>
          <a:bodyPr lIns="0" tIns="0" rIns="0" bIns="0" rtlCol="0" anchor="t">
            <a:spAutoFit/>
          </a:bodyPr>
          <a:lstStyle/>
          <a:p>
            <a:pPr>
              <a:lnSpc>
                <a:spcPts val="2704"/>
              </a:lnSpc>
            </a:pPr>
            <a:r>
              <a:rPr lang="en-US" sz="2254" spc="225">
                <a:solidFill>
                  <a:srgbClr val="F6E7D8"/>
                </a:solidFill>
                <a:latin typeface="Montserrat Classic Bold"/>
              </a:rPr>
              <a:t>DEVOPS PROJECT</a:t>
            </a:r>
          </a:p>
        </p:txBody>
      </p:sp>
      <p:sp>
        <p:nvSpPr>
          <p:cNvPr id="15" name="TextBox 15"/>
          <p:cNvSpPr txBox="1"/>
          <p:nvPr/>
        </p:nvSpPr>
        <p:spPr>
          <a:xfrm>
            <a:off x="3649516" y="5442775"/>
            <a:ext cx="3367977" cy="1965324"/>
          </a:xfrm>
          <a:prstGeom prst="rect">
            <a:avLst/>
          </a:prstGeom>
        </p:spPr>
        <p:txBody>
          <a:bodyPr lIns="0" tIns="0" rIns="0" bIns="0" rtlCol="0" anchor="t">
            <a:spAutoFit/>
          </a:bodyPr>
          <a:lstStyle/>
          <a:p>
            <a:pPr>
              <a:lnSpc>
                <a:spcPts val="2000"/>
              </a:lnSpc>
            </a:pPr>
            <a:r>
              <a:rPr lang="en-US" sz="1000" dirty="0">
                <a:solidFill>
                  <a:srgbClr val="1C191A"/>
                </a:solidFill>
                <a:latin typeface="Montserrat Bold"/>
              </a:rPr>
              <a:t>Book Store Management System is the web application to automate all kinds of operations in the book shop. The purpose of this software is to manage the books in the book store. Generally, it includes the Order Processing, Stock Management and Accounts Management. We developed this software to maintains records of sales, purchase and staff records. </a:t>
            </a:r>
          </a:p>
        </p:txBody>
      </p:sp>
      <p:sp>
        <p:nvSpPr>
          <p:cNvPr id="16" name="TextBox 16"/>
          <p:cNvSpPr txBox="1"/>
          <p:nvPr/>
        </p:nvSpPr>
        <p:spPr>
          <a:xfrm>
            <a:off x="3649516" y="3748059"/>
            <a:ext cx="2920664" cy="473075"/>
          </a:xfrm>
          <a:prstGeom prst="rect">
            <a:avLst/>
          </a:prstGeom>
        </p:spPr>
        <p:txBody>
          <a:bodyPr lIns="0" tIns="0" rIns="0" bIns="0" rtlCol="0" anchor="t">
            <a:spAutoFit/>
          </a:bodyPr>
          <a:lstStyle/>
          <a:p>
            <a:pPr>
              <a:lnSpc>
                <a:spcPts val="3910"/>
              </a:lnSpc>
            </a:pPr>
            <a:r>
              <a:rPr lang="en-US" sz="2300">
                <a:solidFill>
                  <a:srgbClr val="1C191A"/>
                </a:solidFill>
                <a:latin typeface="Playfair Display Bold"/>
              </a:rPr>
              <a:t>Project Report</a:t>
            </a:r>
          </a:p>
        </p:txBody>
      </p:sp>
      <p:sp>
        <p:nvSpPr>
          <p:cNvPr id="17" name="TextBox 17"/>
          <p:cNvSpPr txBox="1"/>
          <p:nvPr/>
        </p:nvSpPr>
        <p:spPr>
          <a:xfrm>
            <a:off x="3649516" y="4325118"/>
            <a:ext cx="3033618" cy="1076325"/>
          </a:xfrm>
          <a:prstGeom prst="rect">
            <a:avLst/>
          </a:prstGeom>
        </p:spPr>
        <p:txBody>
          <a:bodyPr lIns="0" tIns="0" rIns="0" bIns="0" rtlCol="0" anchor="t">
            <a:spAutoFit/>
          </a:bodyPr>
          <a:lstStyle/>
          <a:p>
            <a:pPr>
              <a:lnSpc>
                <a:spcPts val="2160"/>
              </a:lnSpc>
            </a:pPr>
            <a:r>
              <a:rPr lang="en-US" sz="1800">
                <a:solidFill>
                  <a:srgbClr val="1C191A"/>
                </a:solidFill>
                <a:latin typeface="Belleza"/>
              </a:rPr>
              <a:t>By- Group 5(Arnav Dasgupta, Debadrita Purkayastha, Rahul Dewan, Stuti Suthar, Utkarsh Deshmukh)</a:t>
            </a:r>
          </a:p>
        </p:txBody>
      </p:sp>
      <p:sp>
        <p:nvSpPr>
          <p:cNvPr id="18" name="TextBox 18"/>
          <p:cNvSpPr txBox="1"/>
          <p:nvPr/>
        </p:nvSpPr>
        <p:spPr>
          <a:xfrm>
            <a:off x="3876626" y="8014639"/>
            <a:ext cx="3026650" cy="727074"/>
          </a:xfrm>
          <a:prstGeom prst="rect">
            <a:avLst/>
          </a:prstGeom>
        </p:spPr>
        <p:txBody>
          <a:bodyPr lIns="0" tIns="0" rIns="0" bIns="0" rtlCol="0" anchor="t">
            <a:spAutoFit/>
          </a:bodyPr>
          <a:lstStyle/>
          <a:p>
            <a:pPr>
              <a:lnSpc>
                <a:spcPts val="2000"/>
              </a:lnSpc>
            </a:pPr>
            <a:r>
              <a:rPr lang="en-US" sz="1000">
                <a:solidFill>
                  <a:srgbClr val="1C191A"/>
                </a:solidFill>
                <a:latin typeface="Montserrat Bold"/>
              </a:rPr>
              <a:t>Optimized the search for quick and efficient searching of books based on the jonor of a book</a:t>
            </a:r>
          </a:p>
        </p:txBody>
      </p:sp>
      <p:sp>
        <p:nvSpPr>
          <p:cNvPr id="19" name="TextBox 19"/>
          <p:cNvSpPr txBox="1"/>
          <p:nvPr/>
        </p:nvSpPr>
        <p:spPr>
          <a:xfrm>
            <a:off x="3876626" y="8764268"/>
            <a:ext cx="3140867" cy="231774"/>
          </a:xfrm>
          <a:prstGeom prst="rect">
            <a:avLst/>
          </a:prstGeom>
        </p:spPr>
        <p:txBody>
          <a:bodyPr lIns="0" tIns="0" rIns="0" bIns="0" rtlCol="0" anchor="t">
            <a:spAutoFit/>
          </a:bodyPr>
          <a:lstStyle/>
          <a:p>
            <a:pPr>
              <a:lnSpc>
                <a:spcPts val="2000"/>
              </a:lnSpc>
            </a:pPr>
            <a:r>
              <a:rPr lang="en-US" sz="1000">
                <a:solidFill>
                  <a:srgbClr val="1C191A"/>
                </a:solidFill>
                <a:latin typeface="Montserrat Bold"/>
              </a:rPr>
              <a:t>Receive  the invoice of the books bought.</a:t>
            </a:r>
          </a:p>
        </p:txBody>
      </p:sp>
      <p:sp>
        <p:nvSpPr>
          <p:cNvPr id="20" name="TextBox 20"/>
          <p:cNvSpPr txBox="1"/>
          <p:nvPr/>
        </p:nvSpPr>
        <p:spPr>
          <a:xfrm>
            <a:off x="3649516" y="7494690"/>
            <a:ext cx="2920664" cy="473075"/>
          </a:xfrm>
          <a:prstGeom prst="rect">
            <a:avLst/>
          </a:prstGeom>
        </p:spPr>
        <p:txBody>
          <a:bodyPr lIns="0" tIns="0" rIns="0" bIns="0" rtlCol="0" anchor="t">
            <a:spAutoFit/>
          </a:bodyPr>
          <a:lstStyle/>
          <a:p>
            <a:pPr>
              <a:lnSpc>
                <a:spcPts val="3910"/>
              </a:lnSpc>
            </a:pPr>
            <a:r>
              <a:rPr lang="en-US" sz="2300">
                <a:solidFill>
                  <a:srgbClr val="1C191A"/>
                </a:solidFill>
                <a:latin typeface="Playfair Display Bold"/>
              </a:rPr>
              <a:t>New Features</a:t>
            </a:r>
          </a:p>
        </p:txBody>
      </p:sp>
      <p:sp>
        <p:nvSpPr>
          <p:cNvPr id="21" name="TextBox 21"/>
          <p:cNvSpPr txBox="1"/>
          <p:nvPr/>
        </p:nvSpPr>
        <p:spPr>
          <a:xfrm>
            <a:off x="3876626" y="9062768"/>
            <a:ext cx="3140867" cy="479424"/>
          </a:xfrm>
          <a:prstGeom prst="rect">
            <a:avLst/>
          </a:prstGeom>
        </p:spPr>
        <p:txBody>
          <a:bodyPr lIns="0" tIns="0" rIns="0" bIns="0" rtlCol="0" anchor="t">
            <a:spAutoFit/>
          </a:bodyPr>
          <a:lstStyle/>
          <a:p>
            <a:pPr>
              <a:lnSpc>
                <a:spcPts val="2000"/>
              </a:lnSpc>
            </a:pPr>
            <a:r>
              <a:rPr lang="en-US" sz="1000">
                <a:solidFill>
                  <a:srgbClr val="1C191A"/>
                </a:solidFill>
                <a:latin typeface="Montserrat Bold"/>
              </a:rPr>
              <a:t>Maintenance and the code quality was ensured on a high level for a smooth use of the project.</a:t>
            </a:r>
          </a:p>
        </p:txBody>
      </p:sp>
      <p:sp>
        <p:nvSpPr>
          <p:cNvPr id="22" name="AutoShape 22"/>
          <p:cNvSpPr/>
          <p:nvPr/>
        </p:nvSpPr>
        <p:spPr>
          <a:xfrm>
            <a:off x="3688650" y="9221518"/>
            <a:ext cx="101398" cy="0"/>
          </a:xfrm>
          <a:prstGeom prst="line">
            <a:avLst/>
          </a:prstGeom>
          <a:ln w="38100" cap="rnd">
            <a:solidFill>
              <a:srgbClr val="F6E7D8"/>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E7D8"/>
        </a:solidFill>
        <a:effectLst/>
      </p:bgPr>
    </p:bg>
    <p:spTree>
      <p:nvGrpSpPr>
        <p:cNvPr id="1" name=""/>
        <p:cNvGrpSpPr/>
        <p:nvPr/>
      </p:nvGrpSpPr>
      <p:grpSpPr>
        <a:xfrm>
          <a:off x="0" y="0"/>
          <a:ext cx="0" cy="0"/>
          <a:chOff x="0" y="0"/>
          <a:chExt cx="0" cy="0"/>
        </a:xfrm>
      </p:grpSpPr>
      <p:sp>
        <p:nvSpPr>
          <p:cNvPr id="2" name="AutoShape 2"/>
          <p:cNvSpPr/>
          <p:nvPr/>
        </p:nvSpPr>
        <p:spPr>
          <a:xfrm>
            <a:off x="-31750" y="-63500"/>
            <a:ext cx="7596000" cy="752597"/>
          </a:xfrm>
          <a:prstGeom prst="rect">
            <a:avLst/>
          </a:prstGeom>
          <a:solidFill>
            <a:srgbClr val="000000"/>
          </a:solidFill>
        </p:spPr>
      </p:sp>
      <p:sp>
        <p:nvSpPr>
          <p:cNvPr id="3" name="TextBox 3"/>
          <p:cNvSpPr txBox="1"/>
          <p:nvPr/>
        </p:nvSpPr>
        <p:spPr>
          <a:xfrm>
            <a:off x="72000" y="202436"/>
            <a:ext cx="7094484" cy="345006"/>
          </a:xfrm>
          <a:prstGeom prst="rect">
            <a:avLst/>
          </a:prstGeom>
        </p:spPr>
        <p:txBody>
          <a:bodyPr lIns="0" tIns="0" rIns="0" bIns="0" rtlCol="0" anchor="t">
            <a:spAutoFit/>
          </a:bodyPr>
          <a:lstStyle/>
          <a:p>
            <a:pPr>
              <a:lnSpc>
                <a:spcPts val="2704"/>
              </a:lnSpc>
            </a:pPr>
            <a:r>
              <a:rPr lang="en-US" sz="2254" spc="225" dirty="0">
                <a:solidFill>
                  <a:srgbClr val="F6E7D8"/>
                </a:solidFill>
                <a:latin typeface="Montserrat Classic Bold"/>
              </a:rPr>
              <a:t>SCREENSHOTS</a:t>
            </a:r>
          </a:p>
        </p:txBody>
      </p:sp>
      <p:sp>
        <p:nvSpPr>
          <p:cNvPr id="4" name="TextBox 4"/>
          <p:cNvSpPr txBox="1"/>
          <p:nvPr/>
        </p:nvSpPr>
        <p:spPr>
          <a:xfrm>
            <a:off x="74005" y="613125"/>
            <a:ext cx="7411989" cy="473656"/>
          </a:xfrm>
          <a:prstGeom prst="rect">
            <a:avLst/>
          </a:prstGeom>
        </p:spPr>
        <p:txBody>
          <a:bodyPr lIns="0" tIns="0" rIns="0" bIns="0" rtlCol="0" anchor="t">
            <a:spAutoFit/>
          </a:bodyPr>
          <a:lstStyle/>
          <a:p>
            <a:pPr>
              <a:lnSpc>
                <a:spcPts val="4179"/>
              </a:lnSpc>
            </a:pPr>
            <a:r>
              <a:rPr lang="en-US" sz="2199" spc="43" dirty="0" err="1">
                <a:solidFill>
                  <a:srgbClr val="000000"/>
                </a:solidFill>
                <a:latin typeface="Montserrat Bold"/>
              </a:rPr>
              <a:t>Graphana</a:t>
            </a:r>
            <a:endParaRPr lang="en-US" sz="2199" spc="43" dirty="0">
              <a:solidFill>
                <a:srgbClr val="000000"/>
              </a:solidFill>
              <a:latin typeface="Montserrat Bold"/>
            </a:endParaRPr>
          </a:p>
        </p:txBody>
      </p:sp>
      <p:pic>
        <p:nvPicPr>
          <p:cNvPr id="8" name="Picture 7">
            <a:extLst>
              <a:ext uri="{FF2B5EF4-FFF2-40B4-BE49-F238E27FC236}">
                <a16:creationId xmlns:a16="http://schemas.microsoft.com/office/drawing/2014/main" id="{1C46DF51-B7B7-4492-8820-DE3DAD5834D7}"/>
              </a:ext>
            </a:extLst>
          </p:cNvPr>
          <p:cNvPicPr>
            <a:picLocks noChangeAspect="1"/>
          </p:cNvPicPr>
          <p:nvPr/>
        </p:nvPicPr>
        <p:blipFill>
          <a:blip r:embed="rId2"/>
          <a:stretch>
            <a:fillRect/>
          </a:stretch>
        </p:blipFill>
        <p:spPr>
          <a:xfrm>
            <a:off x="1234817" y="7886045"/>
            <a:ext cx="4768850" cy="2573707"/>
          </a:xfrm>
          <a:prstGeom prst="rect">
            <a:avLst/>
          </a:prstGeom>
        </p:spPr>
      </p:pic>
      <p:pic>
        <p:nvPicPr>
          <p:cNvPr id="2052" name="Picture 4" descr="Screen Shot 2019-10-16 at 9 16 21 PM">
            <a:extLst>
              <a:ext uri="{FF2B5EF4-FFF2-40B4-BE49-F238E27FC236}">
                <a16:creationId xmlns:a16="http://schemas.microsoft.com/office/drawing/2014/main" id="{177C8503-8FC0-4EF3-B104-F92BF2167C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570" y="1365722"/>
            <a:ext cx="5079344" cy="26239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reen Shot 2019-10-16 at 9 16 12 PM">
            <a:extLst>
              <a:ext uri="{FF2B5EF4-FFF2-40B4-BE49-F238E27FC236}">
                <a16:creationId xmlns:a16="http://schemas.microsoft.com/office/drawing/2014/main" id="{167C5DE4-BC31-4307-94F2-B515FBBA32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9571" y="4163333"/>
            <a:ext cx="5079343" cy="26239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4">
            <a:extLst>
              <a:ext uri="{FF2B5EF4-FFF2-40B4-BE49-F238E27FC236}">
                <a16:creationId xmlns:a16="http://schemas.microsoft.com/office/drawing/2014/main" id="{6396D022-CB2B-4771-9D50-CC3DEA7AAE15}"/>
              </a:ext>
            </a:extLst>
          </p:cNvPr>
          <p:cNvSpPr txBox="1"/>
          <p:nvPr/>
        </p:nvSpPr>
        <p:spPr>
          <a:xfrm>
            <a:off x="152261" y="6998815"/>
            <a:ext cx="7411989" cy="473656"/>
          </a:xfrm>
          <a:prstGeom prst="rect">
            <a:avLst/>
          </a:prstGeom>
        </p:spPr>
        <p:txBody>
          <a:bodyPr lIns="0" tIns="0" rIns="0" bIns="0" rtlCol="0" anchor="t">
            <a:spAutoFit/>
          </a:bodyPr>
          <a:lstStyle/>
          <a:p>
            <a:pPr>
              <a:lnSpc>
                <a:spcPts val="4179"/>
              </a:lnSpc>
            </a:pPr>
            <a:r>
              <a:rPr lang="en-US" sz="2199" spc="43" dirty="0">
                <a:solidFill>
                  <a:srgbClr val="000000"/>
                </a:solidFill>
                <a:latin typeface="Montserrat Bold"/>
              </a:rPr>
              <a:t>Jenkins</a:t>
            </a:r>
          </a:p>
        </p:txBody>
      </p:sp>
    </p:spTree>
    <p:extLst>
      <p:ext uri="{BB962C8B-B14F-4D97-AF65-F5344CB8AC3E}">
        <p14:creationId xmlns:p14="http://schemas.microsoft.com/office/powerpoint/2010/main" val="340209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1750" y="-63500"/>
            <a:ext cx="7596000" cy="752597"/>
          </a:xfrm>
          <a:prstGeom prst="rect">
            <a:avLst/>
          </a:prstGeom>
          <a:solidFill>
            <a:srgbClr val="000000"/>
          </a:solidFill>
        </p:spPr>
      </p:sp>
      <p:sp>
        <p:nvSpPr>
          <p:cNvPr id="3" name="TextBox 3"/>
          <p:cNvSpPr txBox="1"/>
          <p:nvPr/>
        </p:nvSpPr>
        <p:spPr>
          <a:xfrm>
            <a:off x="74005" y="804750"/>
            <a:ext cx="7411989" cy="2637790"/>
          </a:xfrm>
          <a:prstGeom prst="rect">
            <a:avLst/>
          </a:prstGeom>
        </p:spPr>
        <p:txBody>
          <a:bodyPr lIns="0" tIns="0" rIns="0" bIns="0" rtlCol="0" anchor="t">
            <a:spAutoFit/>
          </a:bodyPr>
          <a:lstStyle/>
          <a:p>
            <a:pPr marL="302261" lvl="1" indent="-151130">
              <a:lnSpc>
                <a:spcPts val="2660"/>
              </a:lnSpc>
              <a:buFont typeface="Arial"/>
              <a:buChar char="•"/>
            </a:pPr>
            <a:r>
              <a:rPr lang="en-US" sz="1400" spc="28">
                <a:solidFill>
                  <a:srgbClr val="000000"/>
                </a:solidFill>
                <a:latin typeface="Montserrat Bold"/>
              </a:rPr>
              <a:t>Faced difficulty during the installation of the tools in the local system.</a:t>
            </a:r>
          </a:p>
          <a:p>
            <a:pPr marL="302261" lvl="1" indent="-151130">
              <a:lnSpc>
                <a:spcPts val="2660"/>
              </a:lnSpc>
              <a:buFont typeface="Arial"/>
              <a:buChar char="•"/>
            </a:pPr>
            <a:r>
              <a:rPr lang="en-US" sz="1400" spc="28">
                <a:solidFill>
                  <a:srgbClr val="000000"/>
                </a:solidFill>
                <a:latin typeface="Montserrat Bold"/>
              </a:rPr>
              <a:t>Several codes were merged in the local branch and then pushed to the master which led to several inconsistencies in the existing project.</a:t>
            </a:r>
          </a:p>
          <a:p>
            <a:pPr marL="302261" lvl="1" indent="-151130">
              <a:lnSpc>
                <a:spcPts val="2660"/>
              </a:lnSpc>
              <a:buFont typeface="Arial"/>
              <a:buChar char="•"/>
            </a:pPr>
            <a:r>
              <a:rPr lang="en-US" sz="1400" spc="28">
                <a:solidFill>
                  <a:srgbClr val="000000"/>
                </a:solidFill>
                <a:latin typeface="Montserrat Bold"/>
              </a:rPr>
              <a:t>The versions of the software required for a smooth running of the project were not of the local system supported and lower versions of the same were installed in the project.</a:t>
            </a:r>
          </a:p>
          <a:p>
            <a:pPr>
              <a:lnSpc>
                <a:spcPts val="2660"/>
              </a:lnSpc>
            </a:pPr>
            <a:endParaRPr lang="en-US" sz="1400" spc="28">
              <a:solidFill>
                <a:srgbClr val="000000"/>
              </a:solidFill>
              <a:latin typeface="Montserrat Bold"/>
            </a:endParaRPr>
          </a:p>
          <a:p>
            <a:pPr>
              <a:lnSpc>
                <a:spcPts val="2660"/>
              </a:lnSpc>
            </a:pPr>
            <a:endParaRPr lang="en-US" sz="1400" spc="28">
              <a:solidFill>
                <a:srgbClr val="000000"/>
              </a:solidFill>
              <a:latin typeface="Montserrat Bold"/>
            </a:endParaRPr>
          </a:p>
        </p:txBody>
      </p:sp>
      <p:sp>
        <p:nvSpPr>
          <p:cNvPr id="4" name="AutoShape 4"/>
          <p:cNvSpPr/>
          <p:nvPr/>
        </p:nvSpPr>
        <p:spPr>
          <a:xfrm>
            <a:off x="-44589" y="3345994"/>
            <a:ext cx="7632839" cy="752597"/>
          </a:xfrm>
          <a:prstGeom prst="rect">
            <a:avLst/>
          </a:prstGeom>
          <a:solidFill>
            <a:srgbClr val="000000"/>
          </a:solidFill>
        </p:spPr>
      </p:sp>
      <p:pic>
        <p:nvPicPr>
          <p:cNvPr id="5" name="Picture 5"/>
          <p:cNvPicPr>
            <a:picLocks noChangeAspect="1"/>
          </p:cNvPicPr>
          <p:nvPr/>
        </p:nvPicPr>
        <p:blipFill>
          <a:blip r:embed="rId2"/>
          <a:srcRect/>
          <a:stretch>
            <a:fillRect/>
          </a:stretch>
        </p:blipFill>
        <p:spPr>
          <a:xfrm>
            <a:off x="1858661" y="7640490"/>
            <a:ext cx="3838667" cy="2974967"/>
          </a:xfrm>
          <a:prstGeom prst="rect">
            <a:avLst/>
          </a:prstGeom>
        </p:spPr>
      </p:pic>
      <p:sp>
        <p:nvSpPr>
          <p:cNvPr id="6" name="TextBox 6"/>
          <p:cNvSpPr txBox="1"/>
          <p:nvPr/>
        </p:nvSpPr>
        <p:spPr>
          <a:xfrm>
            <a:off x="72000" y="202436"/>
            <a:ext cx="7094484" cy="345006"/>
          </a:xfrm>
          <a:prstGeom prst="rect">
            <a:avLst/>
          </a:prstGeom>
        </p:spPr>
        <p:txBody>
          <a:bodyPr lIns="0" tIns="0" rIns="0" bIns="0" rtlCol="0" anchor="t">
            <a:spAutoFit/>
          </a:bodyPr>
          <a:lstStyle/>
          <a:p>
            <a:pPr>
              <a:lnSpc>
                <a:spcPts val="2704"/>
              </a:lnSpc>
            </a:pPr>
            <a:r>
              <a:rPr lang="en-US" sz="2254" spc="225">
                <a:solidFill>
                  <a:srgbClr val="F6E7D8"/>
                </a:solidFill>
                <a:latin typeface="Montserrat Classic Bold"/>
              </a:rPr>
              <a:t>CURRENT ISSUES FACED</a:t>
            </a:r>
          </a:p>
        </p:txBody>
      </p:sp>
      <p:sp>
        <p:nvSpPr>
          <p:cNvPr id="7" name="TextBox 7"/>
          <p:cNvSpPr txBox="1"/>
          <p:nvPr/>
        </p:nvSpPr>
        <p:spPr>
          <a:xfrm>
            <a:off x="132068" y="3505015"/>
            <a:ext cx="7094484" cy="345006"/>
          </a:xfrm>
          <a:prstGeom prst="rect">
            <a:avLst/>
          </a:prstGeom>
        </p:spPr>
        <p:txBody>
          <a:bodyPr lIns="0" tIns="0" rIns="0" bIns="0" rtlCol="0" anchor="t">
            <a:spAutoFit/>
          </a:bodyPr>
          <a:lstStyle/>
          <a:p>
            <a:pPr>
              <a:lnSpc>
                <a:spcPts val="2704"/>
              </a:lnSpc>
            </a:pPr>
            <a:r>
              <a:rPr lang="en-US" sz="2254" spc="225">
                <a:solidFill>
                  <a:srgbClr val="F6E7D8"/>
                </a:solidFill>
                <a:latin typeface="Montserrat Classic Bold"/>
              </a:rPr>
              <a:t>RECOMMENDATION</a:t>
            </a:r>
          </a:p>
        </p:txBody>
      </p:sp>
      <p:sp>
        <p:nvSpPr>
          <p:cNvPr id="8" name="TextBox 8"/>
          <p:cNvSpPr txBox="1"/>
          <p:nvPr/>
        </p:nvSpPr>
        <p:spPr>
          <a:xfrm>
            <a:off x="72000" y="4255357"/>
            <a:ext cx="7411989" cy="3971290"/>
          </a:xfrm>
          <a:prstGeom prst="rect">
            <a:avLst/>
          </a:prstGeom>
        </p:spPr>
        <p:txBody>
          <a:bodyPr lIns="0" tIns="0" rIns="0" bIns="0" rtlCol="0" anchor="t">
            <a:spAutoFit/>
          </a:bodyPr>
          <a:lstStyle/>
          <a:p>
            <a:pPr marL="302261" lvl="1" indent="-151130">
              <a:lnSpc>
                <a:spcPts val="2660"/>
              </a:lnSpc>
              <a:buFont typeface="Arial"/>
              <a:buChar char="•"/>
            </a:pPr>
            <a:r>
              <a:rPr lang="en-US" sz="1400" spc="28">
                <a:solidFill>
                  <a:srgbClr val="000000"/>
                </a:solidFill>
                <a:latin typeface="Montserrat Bold"/>
              </a:rPr>
              <a:t>Today, DevOps is one of the most discussed software development approaches. It is applied in Facebook, Netflix, Amazon, Etsy, and many other industry-leading companies. So, if you are considering embracing DevOps for the sake of better performance, business success, and competitiveness, you take the first step and learn how DevOps work.</a:t>
            </a:r>
          </a:p>
          <a:p>
            <a:pPr>
              <a:lnSpc>
                <a:spcPts val="2660"/>
              </a:lnSpc>
            </a:pPr>
            <a:endParaRPr lang="en-US" sz="1400" spc="28">
              <a:solidFill>
                <a:srgbClr val="000000"/>
              </a:solidFill>
              <a:latin typeface="Montserrat Bold"/>
            </a:endParaRPr>
          </a:p>
          <a:p>
            <a:pPr marL="302261" lvl="1" indent="-151130">
              <a:lnSpc>
                <a:spcPts val="2660"/>
              </a:lnSpc>
              <a:buFont typeface="Arial"/>
              <a:buChar char="•"/>
            </a:pPr>
            <a:r>
              <a:rPr lang="en-US" sz="1400" spc="28">
                <a:solidFill>
                  <a:srgbClr val="000000"/>
                </a:solidFill>
                <a:latin typeface="Montserrat Bold"/>
              </a:rPr>
              <a:t>It’s a practice that aims at merging development, quality assurance, and operations (deployment and integration) into a single, continuous set of processes. This methodology is a natural extension of Agile and continuous delivery approaches.</a:t>
            </a:r>
          </a:p>
          <a:p>
            <a:pPr>
              <a:lnSpc>
                <a:spcPts val="2660"/>
              </a:lnSpc>
            </a:pPr>
            <a:endParaRPr lang="en-US" sz="1400" spc="28">
              <a:solidFill>
                <a:srgbClr val="000000"/>
              </a:solidFill>
              <a:latin typeface="Montserrat Bold"/>
            </a:endParaRPr>
          </a:p>
          <a:p>
            <a:pPr>
              <a:lnSpc>
                <a:spcPts val="2660"/>
              </a:lnSpc>
            </a:pPr>
            <a:endParaRPr lang="en-US" sz="1400" spc="28">
              <a:solidFill>
                <a:srgbClr val="000000"/>
              </a:solidFill>
              <a:latin typeface="Montserrat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959593" y="2911102"/>
            <a:ext cx="6048000" cy="40244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6642" y="-63500"/>
            <a:ext cx="7833380" cy="1125742"/>
          </a:xfrm>
          <a:prstGeom prst="rect">
            <a:avLst/>
          </a:prstGeom>
          <a:solidFill>
            <a:srgbClr val="1C191A"/>
          </a:solidFill>
        </p:spPr>
      </p:sp>
      <p:sp>
        <p:nvSpPr>
          <p:cNvPr id="4" name="TextBox 4"/>
          <p:cNvSpPr txBox="1"/>
          <p:nvPr/>
        </p:nvSpPr>
        <p:spPr>
          <a:xfrm>
            <a:off x="358921" y="319561"/>
            <a:ext cx="6042839" cy="692497"/>
          </a:xfrm>
          <a:prstGeom prst="rect">
            <a:avLst/>
          </a:prstGeom>
        </p:spPr>
        <p:txBody>
          <a:bodyPr lIns="0" tIns="0" rIns="0" bIns="0" rtlCol="0" anchor="t">
            <a:spAutoFit/>
          </a:bodyPr>
          <a:lstStyle/>
          <a:p>
            <a:pPr>
              <a:lnSpc>
                <a:spcPts val="2704"/>
              </a:lnSpc>
            </a:pPr>
            <a:r>
              <a:rPr lang="en-US" sz="2254" spc="225" dirty="0">
                <a:solidFill>
                  <a:srgbClr val="F6E7D8"/>
                </a:solidFill>
                <a:latin typeface="Montserrat Classic Bold"/>
              </a:rPr>
              <a:t>ABOUT THIS PROJECT</a:t>
            </a:r>
          </a:p>
          <a:p>
            <a:pPr>
              <a:lnSpc>
                <a:spcPts val="2704"/>
              </a:lnSpc>
            </a:pPr>
            <a:endParaRPr lang="en-US" sz="2254" spc="225" dirty="0">
              <a:solidFill>
                <a:srgbClr val="F6E7D8"/>
              </a:solidFill>
              <a:latin typeface="Montserrat Classic Bold"/>
            </a:endParaRPr>
          </a:p>
        </p:txBody>
      </p:sp>
      <p:sp>
        <p:nvSpPr>
          <p:cNvPr id="6" name="TextBox 5">
            <a:extLst>
              <a:ext uri="{FF2B5EF4-FFF2-40B4-BE49-F238E27FC236}">
                <a16:creationId xmlns:a16="http://schemas.microsoft.com/office/drawing/2014/main" id="{AC758117-6CE0-40C8-B01B-AAC565333B9F}"/>
              </a:ext>
            </a:extLst>
          </p:cNvPr>
          <p:cNvSpPr txBox="1"/>
          <p:nvPr/>
        </p:nvSpPr>
        <p:spPr>
          <a:xfrm>
            <a:off x="208648" y="2298700"/>
            <a:ext cx="7162800" cy="6879447"/>
          </a:xfrm>
          <a:prstGeom prst="rect">
            <a:avLst/>
          </a:prstGeom>
          <a:noFill/>
        </p:spPr>
        <p:txBody>
          <a:bodyPr wrap="square">
            <a:spAutoFit/>
          </a:bodyPr>
          <a:lstStyle/>
          <a:p>
            <a:pPr marL="0" marR="0">
              <a:lnSpc>
                <a:spcPct val="107000"/>
              </a:lnSpc>
              <a:spcBef>
                <a:spcPts val="0"/>
              </a:spcBef>
              <a:spcAft>
                <a:spcPts val="800"/>
              </a:spcAft>
            </a:pPr>
            <a:r>
              <a:rPr lang="en-US" sz="1400" dirty="0">
                <a:solidFill>
                  <a:srgbClr val="1C191A"/>
                </a:solidFill>
                <a:latin typeface="Montserrat Bold"/>
              </a:rPr>
              <a:t>This is an Ecommerce project still `development in progress`, where users can adds books to the cart and buy those books.</a:t>
            </a:r>
          </a:p>
          <a:p>
            <a:pPr marL="0" marR="0">
              <a:lnSpc>
                <a:spcPct val="107000"/>
              </a:lnSpc>
              <a:spcBef>
                <a:spcPts val="0"/>
              </a:spcBef>
              <a:spcAft>
                <a:spcPts val="800"/>
              </a:spcAft>
            </a:pPr>
            <a:r>
              <a:rPr lang="en-US" sz="1400" dirty="0">
                <a:solidFill>
                  <a:srgbClr val="1C191A"/>
                </a:solidFill>
                <a:latin typeface="Montserrat Bold"/>
              </a:rPr>
              <a:t>Application is being developed using Java, Spring and React.</a:t>
            </a:r>
          </a:p>
          <a:p>
            <a:pPr marL="0" marR="0">
              <a:lnSpc>
                <a:spcPct val="107000"/>
              </a:lnSpc>
              <a:spcBef>
                <a:spcPts val="0"/>
              </a:spcBef>
              <a:spcAft>
                <a:spcPts val="800"/>
              </a:spcAft>
            </a:pPr>
            <a:r>
              <a:rPr lang="en-US" sz="1400" dirty="0">
                <a:solidFill>
                  <a:srgbClr val="1C191A"/>
                </a:solidFill>
                <a:latin typeface="Montserrat Bold"/>
              </a:rPr>
              <a:t>Using Spring Cloud Microservices and Spring Boot Framework extensively to make this application distributed</a:t>
            </a:r>
            <a:r>
              <a:rPr lang="en-US" sz="3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b="1" i="1" u="sng" dirty="0">
                <a:solidFill>
                  <a:srgbClr val="1C191A"/>
                </a:solidFill>
                <a:latin typeface="Montserrat Bold"/>
              </a:rPr>
              <a:t>MAVEN</a:t>
            </a:r>
          </a:p>
          <a:p>
            <a:pPr>
              <a:lnSpc>
                <a:spcPct val="107000"/>
              </a:lnSpc>
              <a:spcAft>
                <a:spcPts val="800"/>
              </a:spcAft>
            </a:pPr>
            <a:r>
              <a:rPr lang="en-US" sz="1400" dirty="0">
                <a:solidFill>
                  <a:srgbClr val="1C191A"/>
                </a:solidFill>
                <a:latin typeface="Montserrat Bold"/>
              </a:rPr>
              <a:t>Import this project into IDE and run all Spring boot projects or </a:t>
            </a:r>
          </a:p>
          <a:p>
            <a:pPr>
              <a:lnSpc>
                <a:spcPct val="107000"/>
              </a:lnSpc>
              <a:spcAft>
                <a:spcPts val="800"/>
              </a:spcAft>
            </a:pPr>
            <a:r>
              <a:rPr lang="en-US" sz="1400" dirty="0">
                <a:solidFill>
                  <a:srgbClr val="1C191A"/>
                </a:solidFill>
                <a:latin typeface="Montserrat Bold"/>
              </a:rPr>
              <a:t>build all the jars running `</a:t>
            </a:r>
            <a:r>
              <a:rPr lang="en-US" sz="1400" dirty="0" err="1">
                <a:solidFill>
                  <a:srgbClr val="1C191A"/>
                </a:solidFill>
                <a:latin typeface="Montserrat Bold"/>
              </a:rPr>
              <a:t>mvn</a:t>
            </a:r>
            <a:r>
              <a:rPr lang="en-US" sz="1400" dirty="0">
                <a:solidFill>
                  <a:srgbClr val="1C191A"/>
                </a:solidFill>
                <a:latin typeface="Montserrat Bold"/>
              </a:rPr>
              <a:t> clean install` command in root parent pom, which builds all jars.</a:t>
            </a:r>
          </a:p>
          <a:p>
            <a:pPr>
              <a:lnSpc>
                <a:spcPct val="107000"/>
              </a:lnSpc>
              <a:spcAft>
                <a:spcPts val="800"/>
              </a:spcAft>
            </a:pPr>
            <a:endParaRPr lang="en-US" sz="1400" dirty="0">
              <a:solidFill>
                <a:srgbClr val="1C191A"/>
              </a:solidFill>
              <a:latin typeface="Montserrat Bold"/>
            </a:endParaRPr>
          </a:p>
          <a:p>
            <a:pPr>
              <a:lnSpc>
                <a:spcPct val="107000"/>
              </a:lnSpc>
              <a:spcAft>
                <a:spcPts val="800"/>
              </a:spcAft>
            </a:pPr>
            <a:r>
              <a:rPr lang="en-US" sz="2000" b="1" i="1" u="sng" dirty="0">
                <a:solidFill>
                  <a:srgbClr val="1C191A"/>
                </a:solidFill>
                <a:latin typeface="Montserrat Bold"/>
              </a:rPr>
              <a:t>DOCKER</a:t>
            </a:r>
          </a:p>
          <a:p>
            <a:pPr>
              <a:lnSpc>
                <a:spcPct val="107000"/>
              </a:lnSpc>
              <a:spcAft>
                <a:spcPts val="800"/>
              </a:spcAft>
            </a:pPr>
            <a:r>
              <a:rPr lang="en-US" sz="1400" dirty="0">
                <a:solidFill>
                  <a:srgbClr val="1C191A"/>
                </a:solidFill>
                <a:latin typeface="Montserrat Bold"/>
              </a:rPr>
              <a:t>Run `docker-compose up --build` to start all the containers.</a:t>
            </a:r>
          </a:p>
          <a:p>
            <a:pPr>
              <a:lnSpc>
                <a:spcPct val="107000"/>
              </a:lnSpc>
              <a:spcAft>
                <a:spcPts val="800"/>
              </a:spcAft>
            </a:pPr>
            <a:r>
              <a:rPr lang="en-US" sz="1400" dirty="0">
                <a:solidFill>
                  <a:srgbClr val="1C191A"/>
                </a:solidFill>
                <a:latin typeface="Montserrat Bold"/>
              </a:rPr>
              <a:t>Use the `Postman </a:t>
            </a:r>
            <a:r>
              <a:rPr lang="en-US" sz="1400" dirty="0" err="1">
                <a:solidFill>
                  <a:srgbClr val="1C191A"/>
                </a:solidFill>
                <a:latin typeface="Montserrat Bold"/>
              </a:rPr>
              <a:t>Api</a:t>
            </a:r>
            <a:r>
              <a:rPr lang="en-US" sz="1400" dirty="0">
                <a:solidFill>
                  <a:srgbClr val="1C191A"/>
                </a:solidFill>
                <a:latin typeface="Montserrat Bold"/>
              </a:rPr>
              <a:t> collection` in the Postman directory. To make request to various services.</a:t>
            </a:r>
          </a:p>
          <a:p>
            <a:pPr>
              <a:lnSpc>
                <a:spcPct val="107000"/>
              </a:lnSpc>
              <a:spcAft>
                <a:spcPts val="800"/>
              </a:spcAft>
            </a:pPr>
            <a:r>
              <a:rPr lang="en-US" sz="1400" dirty="0">
                <a:solidFill>
                  <a:srgbClr val="1C191A"/>
                </a:solidFill>
                <a:latin typeface="Montserrat Bold"/>
              </a:rPr>
              <a:t>All the microservices will be packed into docker containers and </a:t>
            </a:r>
            <a:r>
              <a:rPr lang="en-US" sz="1400" dirty="0" err="1">
                <a:solidFill>
                  <a:srgbClr val="1C191A"/>
                </a:solidFill>
                <a:latin typeface="Montserrat Bold"/>
              </a:rPr>
              <a:t>deployes</a:t>
            </a:r>
            <a:r>
              <a:rPr lang="en-US" sz="1400" dirty="0">
                <a:solidFill>
                  <a:srgbClr val="1C191A"/>
                </a:solidFill>
                <a:latin typeface="Montserrat Bold"/>
              </a:rPr>
              <a:t> in the AWS ECS in the private subnet.</a:t>
            </a:r>
          </a:p>
          <a:p>
            <a:pPr>
              <a:lnSpc>
                <a:spcPct val="107000"/>
              </a:lnSpc>
              <a:spcAft>
                <a:spcPts val="800"/>
              </a:spcAft>
            </a:pPr>
            <a:r>
              <a:rPr lang="en-US" sz="1400" dirty="0">
                <a:solidFill>
                  <a:srgbClr val="1C191A"/>
                </a:solidFill>
                <a:latin typeface="Montserrat Bold"/>
              </a:rPr>
              <a:t>`docker-compose` will take care of bringing all this monitoring containers up.</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6642" y="-63500"/>
            <a:ext cx="7833380" cy="1125742"/>
          </a:xfrm>
          <a:prstGeom prst="rect">
            <a:avLst/>
          </a:prstGeom>
          <a:solidFill>
            <a:srgbClr val="1C191A"/>
          </a:solidFill>
        </p:spPr>
      </p:sp>
      <p:sp>
        <p:nvSpPr>
          <p:cNvPr id="4" name="TextBox 4"/>
          <p:cNvSpPr txBox="1"/>
          <p:nvPr/>
        </p:nvSpPr>
        <p:spPr>
          <a:xfrm>
            <a:off x="358921" y="319561"/>
            <a:ext cx="6042839" cy="345006"/>
          </a:xfrm>
          <a:prstGeom prst="rect">
            <a:avLst/>
          </a:prstGeom>
        </p:spPr>
        <p:txBody>
          <a:bodyPr lIns="0" tIns="0" rIns="0" bIns="0" rtlCol="0" anchor="t">
            <a:spAutoFit/>
          </a:bodyPr>
          <a:lstStyle/>
          <a:p>
            <a:pPr>
              <a:lnSpc>
                <a:spcPts val="2704"/>
              </a:lnSpc>
            </a:pPr>
            <a:r>
              <a:rPr lang="en-US" sz="2254" spc="225">
                <a:solidFill>
                  <a:srgbClr val="F6E7D8"/>
                </a:solidFill>
                <a:latin typeface="Montserrat Classic Bold"/>
              </a:rPr>
              <a:t>ARCHITECTURE</a:t>
            </a:r>
          </a:p>
        </p:txBody>
      </p:sp>
      <p:sp>
        <p:nvSpPr>
          <p:cNvPr id="6" name="TextBox 5">
            <a:extLst>
              <a:ext uri="{FF2B5EF4-FFF2-40B4-BE49-F238E27FC236}">
                <a16:creationId xmlns:a16="http://schemas.microsoft.com/office/drawing/2014/main" id="{816A714E-DD20-46AB-8EC5-A8786CB7175D}"/>
              </a:ext>
            </a:extLst>
          </p:cNvPr>
          <p:cNvSpPr txBox="1"/>
          <p:nvPr/>
        </p:nvSpPr>
        <p:spPr>
          <a:xfrm>
            <a:off x="358920" y="2398165"/>
            <a:ext cx="6924529" cy="4057329"/>
          </a:xfrm>
          <a:prstGeom prst="rect">
            <a:avLst/>
          </a:prstGeom>
          <a:noFill/>
        </p:spPr>
        <p:txBody>
          <a:bodyPr wrap="square">
            <a:sp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the Microservices are developed using spring boot.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spring boot applications will be registered with eureka discovery server.</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FrontEnd</a:t>
            </a:r>
            <a:r>
              <a:rPr lang="en-US" sz="1800" dirty="0">
                <a:effectLst/>
                <a:latin typeface="Calibri" panose="020F0502020204030204" pitchFamily="34" charset="0"/>
                <a:ea typeface="Calibri" panose="020F0502020204030204" pitchFamily="34" charset="0"/>
                <a:cs typeface="Times New Roman" panose="02020603050405020304" pitchFamily="18" charset="0"/>
              </a:rPr>
              <a:t> React App makes request's to NGINX server which acts as a reverse proxy.</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NGINX server redirects the requests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Zuul</a:t>
            </a:r>
            <a:r>
              <a:rPr lang="en-US" sz="1800" dirty="0">
                <a:effectLst/>
                <a:latin typeface="Calibri" panose="020F0502020204030204" pitchFamily="34" charset="0"/>
                <a:ea typeface="Calibri" panose="020F0502020204030204" pitchFamily="34" charset="0"/>
                <a:cs typeface="Times New Roman" panose="02020603050405020304" pitchFamily="18" charset="0"/>
              </a:rPr>
              <a:t> API Gateway.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Zuul</a:t>
            </a:r>
            <a:r>
              <a:rPr lang="en-US" sz="1800" dirty="0">
                <a:effectLst/>
                <a:latin typeface="Calibri" panose="020F0502020204030204" pitchFamily="34" charset="0"/>
                <a:ea typeface="Calibri" panose="020F0502020204030204" pitchFamily="34" charset="0"/>
                <a:cs typeface="Times New Roman" panose="02020603050405020304" pitchFamily="18" charset="0"/>
              </a:rPr>
              <a:t> will route the requests to microservice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based on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url</a:t>
            </a:r>
            <a:r>
              <a:rPr lang="en-US" sz="1800" dirty="0">
                <a:effectLst/>
                <a:latin typeface="Calibri" panose="020F0502020204030204" pitchFamily="34" charset="0"/>
                <a:ea typeface="Calibri" panose="020F0502020204030204" pitchFamily="34" charset="0"/>
                <a:cs typeface="Times New Roman" panose="02020603050405020304" pitchFamily="18" charset="0"/>
              </a:rPr>
              <a:t> route.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Zuul</a:t>
            </a:r>
            <a:r>
              <a:rPr lang="en-US" sz="1800" dirty="0">
                <a:effectLst/>
                <a:latin typeface="Calibri" panose="020F0502020204030204" pitchFamily="34" charset="0"/>
                <a:ea typeface="Calibri" panose="020F0502020204030204" pitchFamily="34" charset="0"/>
                <a:cs typeface="Times New Roman" panose="02020603050405020304" pitchFamily="18" charset="0"/>
              </a:rPr>
              <a:t> also registers with eureka and gets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ip</a:t>
            </a:r>
            <a:r>
              <a:rPr lang="en-US" sz="1800" dirty="0">
                <a:effectLst/>
                <a:latin typeface="Calibri" panose="020F0502020204030204" pitchFamily="34" charset="0"/>
                <a:ea typeface="Calibri" panose="020F0502020204030204" pitchFamily="34" charset="0"/>
                <a:cs typeface="Times New Roman" panose="02020603050405020304" pitchFamily="18" charset="0"/>
              </a:rPr>
              <a:t>/domain from eureka for microservice while routing the request. </a:t>
            </a:r>
          </a:p>
        </p:txBody>
      </p:sp>
    </p:spTree>
    <p:extLst>
      <p:ext uri="{BB962C8B-B14F-4D97-AF65-F5344CB8AC3E}">
        <p14:creationId xmlns:p14="http://schemas.microsoft.com/office/powerpoint/2010/main" val="3465555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6642" y="-63500"/>
            <a:ext cx="7833380" cy="1125742"/>
          </a:xfrm>
          <a:prstGeom prst="rect">
            <a:avLst/>
          </a:prstGeom>
          <a:solidFill>
            <a:srgbClr val="1C191A"/>
          </a:solidFill>
        </p:spPr>
      </p:sp>
      <p:sp>
        <p:nvSpPr>
          <p:cNvPr id="4" name="TextBox 4"/>
          <p:cNvSpPr txBox="1"/>
          <p:nvPr/>
        </p:nvSpPr>
        <p:spPr>
          <a:xfrm>
            <a:off x="358921" y="319561"/>
            <a:ext cx="6042839" cy="345006"/>
          </a:xfrm>
          <a:prstGeom prst="rect">
            <a:avLst/>
          </a:prstGeom>
        </p:spPr>
        <p:txBody>
          <a:bodyPr lIns="0" tIns="0" rIns="0" bIns="0" rtlCol="0" anchor="t">
            <a:spAutoFit/>
          </a:bodyPr>
          <a:lstStyle/>
          <a:p>
            <a:pPr>
              <a:lnSpc>
                <a:spcPts val="2704"/>
              </a:lnSpc>
            </a:pPr>
            <a:r>
              <a:rPr lang="en-US" sz="2254" spc="225">
                <a:solidFill>
                  <a:srgbClr val="F6E7D8"/>
                </a:solidFill>
                <a:latin typeface="Montserrat Classic Bold"/>
              </a:rPr>
              <a:t>ARCHITECTURE</a:t>
            </a:r>
          </a:p>
        </p:txBody>
      </p:sp>
      <p:pic>
        <p:nvPicPr>
          <p:cNvPr id="1026" name="Picture 2">
            <a:extLst>
              <a:ext uri="{FF2B5EF4-FFF2-40B4-BE49-F238E27FC236}">
                <a16:creationId xmlns:a16="http://schemas.microsoft.com/office/drawing/2014/main" id="{3DE190BC-8533-41F6-A59C-15452215A2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8921" y="1445303"/>
            <a:ext cx="6833048" cy="50443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3FD9737-CD4F-46DC-AC71-B4476E1C4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026" y="7291033"/>
            <a:ext cx="6990448" cy="305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00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26921" y="1178636"/>
            <a:ext cx="3441079" cy="398780"/>
          </a:xfrm>
          <a:prstGeom prst="rect">
            <a:avLst/>
          </a:prstGeom>
        </p:spPr>
        <p:txBody>
          <a:bodyPr lIns="0" tIns="0" rIns="0" bIns="0" rtlCol="0" anchor="t">
            <a:spAutoFit/>
          </a:bodyPr>
          <a:lstStyle/>
          <a:p>
            <a:pPr>
              <a:lnSpc>
                <a:spcPts val="3219"/>
              </a:lnSpc>
            </a:pPr>
            <a:r>
              <a:rPr lang="en-US" sz="2300" spc="69">
                <a:solidFill>
                  <a:srgbClr val="000000"/>
                </a:solidFill>
                <a:latin typeface="Playfair Display Bold"/>
              </a:rPr>
              <a:t>Debadrita Purkayastha</a:t>
            </a:r>
          </a:p>
        </p:txBody>
      </p:sp>
      <p:sp>
        <p:nvSpPr>
          <p:cNvPr id="3" name="TextBox 3"/>
          <p:cNvSpPr txBox="1"/>
          <p:nvPr/>
        </p:nvSpPr>
        <p:spPr>
          <a:xfrm>
            <a:off x="4226921" y="1550582"/>
            <a:ext cx="3154484" cy="1112520"/>
          </a:xfrm>
          <a:prstGeom prst="rect">
            <a:avLst/>
          </a:prstGeom>
        </p:spPr>
        <p:txBody>
          <a:bodyPr lIns="0" tIns="0" rIns="0" bIns="0" rtlCol="0" anchor="t">
            <a:spAutoFit/>
          </a:bodyPr>
          <a:lstStyle/>
          <a:p>
            <a:pPr>
              <a:lnSpc>
                <a:spcPts val="2279"/>
              </a:lnSpc>
            </a:pPr>
            <a:r>
              <a:rPr lang="en-US" sz="1200" spc="24">
                <a:solidFill>
                  <a:srgbClr val="000000"/>
                </a:solidFill>
                <a:latin typeface="Montserrat Bold"/>
              </a:rPr>
              <a:t>User experience designer:-Gathering use cases for the project and Responsibility for the product design to make it intuitive  and user friendly</a:t>
            </a:r>
          </a:p>
        </p:txBody>
      </p:sp>
      <p:sp>
        <p:nvSpPr>
          <p:cNvPr id="4" name="TextBox 4"/>
          <p:cNvSpPr txBox="1"/>
          <p:nvPr/>
        </p:nvSpPr>
        <p:spPr>
          <a:xfrm>
            <a:off x="58648" y="1178636"/>
            <a:ext cx="3154484" cy="398780"/>
          </a:xfrm>
          <a:prstGeom prst="rect">
            <a:avLst/>
          </a:prstGeom>
        </p:spPr>
        <p:txBody>
          <a:bodyPr lIns="0" tIns="0" rIns="0" bIns="0" rtlCol="0" anchor="t">
            <a:spAutoFit/>
          </a:bodyPr>
          <a:lstStyle/>
          <a:p>
            <a:pPr>
              <a:lnSpc>
                <a:spcPts val="3219"/>
              </a:lnSpc>
            </a:pPr>
            <a:r>
              <a:rPr lang="en-US" sz="2300" spc="69">
                <a:solidFill>
                  <a:srgbClr val="000000"/>
                </a:solidFill>
                <a:latin typeface="Playfair Display Bold"/>
              </a:rPr>
              <a:t>Arnav Dasgupta</a:t>
            </a:r>
          </a:p>
        </p:txBody>
      </p:sp>
      <p:sp>
        <p:nvSpPr>
          <p:cNvPr id="5" name="TextBox 5"/>
          <p:cNvSpPr txBox="1"/>
          <p:nvPr/>
        </p:nvSpPr>
        <p:spPr>
          <a:xfrm>
            <a:off x="58648" y="1520250"/>
            <a:ext cx="3820396" cy="1684020"/>
          </a:xfrm>
          <a:prstGeom prst="rect">
            <a:avLst/>
          </a:prstGeom>
        </p:spPr>
        <p:txBody>
          <a:bodyPr lIns="0" tIns="0" rIns="0" bIns="0" rtlCol="0" anchor="t">
            <a:spAutoFit/>
          </a:bodyPr>
          <a:lstStyle/>
          <a:p>
            <a:pPr>
              <a:lnSpc>
                <a:spcPts val="2279"/>
              </a:lnSpc>
            </a:pPr>
            <a:r>
              <a:rPr lang="en-US" sz="1200" spc="24">
                <a:solidFill>
                  <a:srgbClr val="000000"/>
                </a:solidFill>
                <a:latin typeface="Montserrat Bold"/>
              </a:rPr>
              <a:t>Developer: creating software programs, integrating systems and software, training end-users, analyzing algorithms, modifying source-code, writing system instructions, debugging, and maintaining operating systems</a:t>
            </a:r>
          </a:p>
        </p:txBody>
      </p:sp>
      <p:sp>
        <p:nvSpPr>
          <p:cNvPr id="6" name="TextBox 6"/>
          <p:cNvSpPr txBox="1"/>
          <p:nvPr/>
        </p:nvSpPr>
        <p:spPr>
          <a:xfrm>
            <a:off x="58648" y="3147120"/>
            <a:ext cx="3154484" cy="398780"/>
          </a:xfrm>
          <a:prstGeom prst="rect">
            <a:avLst/>
          </a:prstGeom>
        </p:spPr>
        <p:txBody>
          <a:bodyPr lIns="0" tIns="0" rIns="0" bIns="0" rtlCol="0" anchor="t">
            <a:spAutoFit/>
          </a:bodyPr>
          <a:lstStyle/>
          <a:p>
            <a:pPr>
              <a:lnSpc>
                <a:spcPts val="3219"/>
              </a:lnSpc>
            </a:pPr>
            <a:r>
              <a:rPr lang="en-US" sz="2300" spc="69">
                <a:solidFill>
                  <a:srgbClr val="000000"/>
                </a:solidFill>
                <a:latin typeface="Playfair Display Bold"/>
              </a:rPr>
              <a:t>Rahul Dewan</a:t>
            </a:r>
          </a:p>
        </p:txBody>
      </p:sp>
      <p:sp>
        <p:nvSpPr>
          <p:cNvPr id="7" name="AutoShape 7"/>
          <p:cNvSpPr/>
          <p:nvPr/>
        </p:nvSpPr>
        <p:spPr>
          <a:xfrm>
            <a:off x="0" y="-132089"/>
            <a:ext cx="7556500" cy="1125742"/>
          </a:xfrm>
          <a:prstGeom prst="rect">
            <a:avLst/>
          </a:prstGeom>
          <a:solidFill>
            <a:srgbClr val="000000"/>
          </a:solidFill>
        </p:spPr>
      </p:sp>
      <p:sp>
        <p:nvSpPr>
          <p:cNvPr id="8" name="TextBox 8"/>
          <p:cNvSpPr txBox="1"/>
          <p:nvPr/>
        </p:nvSpPr>
        <p:spPr>
          <a:xfrm>
            <a:off x="206806" y="319561"/>
            <a:ext cx="7094484" cy="345006"/>
          </a:xfrm>
          <a:prstGeom prst="rect">
            <a:avLst/>
          </a:prstGeom>
        </p:spPr>
        <p:txBody>
          <a:bodyPr lIns="0" tIns="0" rIns="0" bIns="0" rtlCol="0" anchor="t">
            <a:spAutoFit/>
          </a:bodyPr>
          <a:lstStyle/>
          <a:p>
            <a:pPr>
              <a:lnSpc>
                <a:spcPts val="2704"/>
              </a:lnSpc>
            </a:pPr>
            <a:r>
              <a:rPr lang="en-US" sz="2254" spc="225" dirty="0">
                <a:solidFill>
                  <a:srgbClr val="F6E7D8"/>
                </a:solidFill>
                <a:latin typeface="Montserrat Classic Bold"/>
              </a:rPr>
              <a:t>TEAM STRUCTURE AND RESPONSIBILTIES</a:t>
            </a:r>
          </a:p>
        </p:txBody>
      </p:sp>
      <p:sp>
        <p:nvSpPr>
          <p:cNvPr id="9" name="TextBox 9"/>
          <p:cNvSpPr txBox="1"/>
          <p:nvPr/>
        </p:nvSpPr>
        <p:spPr>
          <a:xfrm>
            <a:off x="58648" y="3528137"/>
            <a:ext cx="3721352" cy="1684020"/>
          </a:xfrm>
          <a:prstGeom prst="rect">
            <a:avLst/>
          </a:prstGeom>
        </p:spPr>
        <p:txBody>
          <a:bodyPr lIns="0" tIns="0" rIns="0" bIns="0" rtlCol="0" anchor="t">
            <a:spAutoFit/>
          </a:bodyPr>
          <a:lstStyle/>
          <a:p>
            <a:pPr>
              <a:lnSpc>
                <a:spcPts val="2279"/>
              </a:lnSpc>
            </a:pPr>
            <a:r>
              <a:rPr lang="en-US" sz="1200" spc="24">
                <a:solidFill>
                  <a:srgbClr val="000000"/>
                </a:solidFill>
                <a:latin typeface="Montserrat Bold"/>
              </a:rPr>
              <a:t>Developer: creating software programs, integrating systems and software, training end-users, analyzing algorithms, modifying source-code, writing system instructions, debugging, and maintaining operating systems</a:t>
            </a:r>
          </a:p>
        </p:txBody>
      </p:sp>
      <p:sp>
        <p:nvSpPr>
          <p:cNvPr id="10" name="TextBox 10"/>
          <p:cNvSpPr txBox="1"/>
          <p:nvPr/>
        </p:nvSpPr>
        <p:spPr>
          <a:xfrm>
            <a:off x="4298921" y="3147120"/>
            <a:ext cx="3154484" cy="398780"/>
          </a:xfrm>
          <a:prstGeom prst="rect">
            <a:avLst/>
          </a:prstGeom>
        </p:spPr>
        <p:txBody>
          <a:bodyPr lIns="0" tIns="0" rIns="0" bIns="0" rtlCol="0" anchor="t">
            <a:spAutoFit/>
          </a:bodyPr>
          <a:lstStyle/>
          <a:p>
            <a:pPr>
              <a:lnSpc>
                <a:spcPts val="3219"/>
              </a:lnSpc>
            </a:pPr>
            <a:r>
              <a:rPr lang="en-US" sz="2300" spc="69">
                <a:solidFill>
                  <a:srgbClr val="000000"/>
                </a:solidFill>
                <a:latin typeface="Playfair Display Bold"/>
              </a:rPr>
              <a:t>Stuti Suthar</a:t>
            </a:r>
          </a:p>
        </p:txBody>
      </p:sp>
      <p:sp>
        <p:nvSpPr>
          <p:cNvPr id="11" name="TextBox 11"/>
          <p:cNvSpPr txBox="1"/>
          <p:nvPr/>
        </p:nvSpPr>
        <p:spPr>
          <a:xfrm>
            <a:off x="4298921" y="3528137"/>
            <a:ext cx="3154484" cy="1112520"/>
          </a:xfrm>
          <a:prstGeom prst="rect">
            <a:avLst/>
          </a:prstGeom>
        </p:spPr>
        <p:txBody>
          <a:bodyPr lIns="0" tIns="0" rIns="0" bIns="0" rtlCol="0" anchor="t">
            <a:spAutoFit/>
          </a:bodyPr>
          <a:lstStyle/>
          <a:p>
            <a:pPr>
              <a:lnSpc>
                <a:spcPts val="2279"/>
              </a:lnSpc>
            </a:pPr>
            <a:r>
              <a:rPr lang="en-US" sz="1200" spc="24">
                <a:solidFill>
                  <a:srgbClr val="000000"/>
                </a:solidFill>
                <a:latin typeface="Montserrat Bold"/>
              </a:rPr>
              <a:t>DevOps: To communicate effectively, improve visibility across the CI/CD pipeline and constantly learn new things.</a:t>
            </a:r>
          </a:p>
        </p:txBody>
      </p:sp>
      <p:sp>
        <p:nvSpPr>
          <p:cNvPr id="12" name="TextBox 12"/>
          <p:cNvSpPr txBox="1"/>
          <p:nvPr/>
        </p:nvSpPr>
        <p:spPr>
          <a:xfrm>
            <a:off x="2202758" y="5155007"/>
            <a:ext cx="3154484" cy="398780"/>
          </a:xfrm>
          <a:prstGeom prst="rect">
            <a:avLst/>
          </a:prstGeom>
        </p:spPr>
        <p:txBody>
          <a:bodyPr lIns="0" tIns="0" rIns="0" bIns="0" rtlCol="0" anchor="t">
            <a:spAutoFit/>
          </a:bodyPr>
          <a:lstStyle/>
          <a:p>
            <a:pPr>
              <a:lnSpc>
                <a:spcPts val="3219"/>
              </a:lnSpc>
            </a:pPr>
            <a:r>
              <a:rPr lang="en-US" sz="2300" spc="69">
                <a:solidFill>
                  <a:srgbClr val="000000"/>
                </a:solidFill>
                <a:latin typeface="Playfair Display Bold"/>
              </a:rPr>
              <a:t>Utkarsh Deshmukh</a:t>
            </a:r>
          </a:p>
        </p:txBody>
      </p:sp>
      <p:sp>
        <p:nvSpPr>
          <p:cNvPr id="13" name="TextBox 13"/>
          <p:cNvSpPr txBox="1"/>
          <p:nvPr/>
        </p:nvSpPr>
        <p:spPr>
          <a:xfrm>
            <a:off x="2248806" y="5557800"/>
            <a:ext cx="3154484" cy="1398270"/>
          </a:xfrm>
          <a:prstGeom prst="rect">
            <a:avLst/>
          </a:prstGeom>
        </p:spPr>
        <p:txBody>
          <a:bodyPr lIns="0" tIns="0" rIns="0" bIns="0" rtlCol="0" anchor="t">
            <a:spAutoFit/>
          </a:bodyPr>
          <a:lstStyle/>
          <a:p>
            <a:pPr>
              <a:lnSpc>
                <a:spcPts val="2279"/>
              </a:lnSpc>
            </a:pPr>
            <a:r>
              <a:rPr lang="en-US" sz="1200" spc="24">
                <a:solidFill>
                  <a:srgbClr val="000000"/>
                </a:solidFill>
                <a:latin typeface="Montserrat Bold"/>
              </a:rPr>
              <a:t>Quality Analyst:-  responsible for developing and supporting the planning, design, and execution of test plans, test scripts, and process plans for projects</a:t>
            </a:r>
          </a:p>
        </p:txBody>
      </p:sp>
      <p:sp>
        <p:nvSpPr>
          <p:cNvPr id="14" name="AutoShape 14"/>
          <p:cNvSpPr/>
          <p:nvPr/>
        </p:nvSpPr>
        <p:spPr>
          <a:xfrm>
            <a:off x="0" y="7116836"/>
            <a:ext cx="7668000" cy="0"/>
          </a:xfrm>
          <a:prstGeom prst="line">
            <a:avLst/>
          </a:prstGeom>
          <a:ln w="19050" cap="flat">
            <a:solidFill>
              <a:srgbClr val="303030"/>
            </a:solidFill>
            <a:prstDash val="solid"/>
            <a:headEnd type="none" w="sm" len="sm"/>
            <a:tailEnd type="none" w="sm" len="sm"/>
          </a:ln>
        </p:spPr>
      </p:sp>
      <p:sp>
        <p:nvSpPr>
          <p:cNvPr id="15" name="AutoShape 15"/>
          <p:cNvSpPr/>
          <p:nvPr/>
        </p:nvSpPr>
        <p:spPr>
          <a:xfrm>
            <a:off x="0" y="7135886"/>
            <a:ext cx="7560000" cy="3556114"/>
          </a:xfrm>
          <a:prstGeom prst="rect">
            <a:avLst/>
          </a:prstGeom>
          <a:solidFill>
            <a:srgbClr val="F6E7D8"/>
          </a:solidFill>
        </p:spPr>
      </p:sp>
      <p:sp>
        <p:nvSpPr>
          <p:cNvPr id="16" name="AutoShape 16"/>
          <p:cNvSpPr/>
          <p:nvPr/>
        </p:nvSpPr>
        <p:spPr>
          <a:xfrm>
            <a:off x="0" y="7135886"/>
            <a:ext cx="7556500" cy="752597"/>
          </a:xfrm>
          <a:prstGeom prst="rect">
            <a:avLst/>
          </a:prstGeom>
          <a:solidFill>
            <a:srgbClr val="000000"/>
          </a:solidFill>
        </p:spPr>
      </p:sp>
      <p:sp>
        <p:nvSpPr>
          <p:cNvPr id="17" name="TextBox 17"/>
          <p:cNvSpPr txBox="1"/>
          <p:nvPr/>
        </p:nvSpPr>
        <p:spPr>
          <a:xfrm>
            <a:off x="242806" y="7958299"/>
            <a:ext cx="7058484" cy="1304290"/>
          </a:xfrm>
          <a:prstGeom prst="rect">
            <a:avLst/>
          </a:prstGeom>
        </p:spPr>
        <p:txBody>
          <a:bodyPr lIns="0" tIns="0" rIns="0" bIns="0" rtlCol="0" anchor="t">
            <a:spAutoFit/>
          </a:bodyPr>
          <a:lstStyle/>
          <a:p>
            <a:pPr>
              <a:lnSpc>
                <a:spcPts val="2659"/>
              </a:lnSpc>
            </a:pPr>
            <a:r>
              <a:rPr lang="en-US" sz="1399" spc="27">
                <a:solidFill>
                  <a:srgbClr val="000000"/>
                </a:solidFill>
                <a:latin typeface="Montserrat Bold"/>
              </a:rPr>
              <a:t>It is advised to adopt continuous deployment, if you're doing continuous delivery, you have the option of releasing as frequently as you like—every day, every month, or even every hour. But in our case, we deployed on a weekly basis. Keeping in mind the code quality.</a:t>
            </a:r>
          </a:p>
        </p:txBody>
      </p:sp>
      <p:sp>
        <p:nvSpPr>
          <p:cNvPr id="18" name="TextBox 18"/>
          <p:cNvSpPr txBox="1"/>
          <p:nvPr/>
        </p:nvSpPr>
        <p:spPr>
          <a:xfrm>
            <a:off x="433306" y="7167179"/>
            <a:ext cx="7094484" cy="680486"/>
          </a:xfrm>
          <a:prstGeom prst="rect">
            <a:avLst/>
          </a:prstGeom>
        </p:spPr>
        <p:txBody>
          <a:bodyPr lIns="0" tIns="0" rIns="0" bIns="0" rtlCol="0" anchor="t">
            <a:spAutoFit/>
          </a:bodyPr>
          <a:lstStyle/>
          <a:p>
            <a:pPr>
              <a:lnSpc>
                <a:spcPts val="2704"/>
              </a:lnSpc>
            </a:pPr>
            <a:r>
              <a:rPr lang="en-US" sz="2254" spc="225">
                <a:solidFill>
                  <a:srgbClr val="F6E7D8"/>
                </a:solidFill>
                <a:latin typeface="Montserrat Classic Bold"/>
              </a:rPr>
              <a:t>HOW FREQUENTLY DEPLOY ON PRODUCTION?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6642" y="-132089"/>
            <a:ext cx="7833380" cy="968628"/>
          </a:xfrm>
          <a:prstGeom prst="rect">
            <a:avLst/>
          </a:prstGeom>
          <a:solidFill>
            <a:srgbClr val="000000"/>
          </a:solidFill>
        </p:spPr>
      </p:sp>
      <p:sp>
        <p:nvSpPr>
          <p:cNvPr id="3" name="TextBox 3"/>
          <p:cNvSpPr txBox="1"/>
          <p:nvPr/>
        </p:nvSpPr>
        <p:spPr>
          <a:xfrm>
            <a:off x="206806" y="240280"/>
            <a:ext cx="7094484" cy="345006"/>
          </a:xfrm>
          <a:prstGeom prst="rect">
            <a:avLst/>
          </a:prstGeom>
        </p:spPr>
        <p:txBody>
          <a:bodyPr lIns="0" tIns="0" rIns="0" bIns="0" rtlCol="0" anchor="t">
            <a:spAutoFit/>
          </a:bodyPr>
          <a:lstStyle/>
          <a:p>
            <a:pPr>
              <a:lnSpc>
                <a:spcPts val="2704"/>
              </a:lnSpc>
            </a:pPr>
            <a:r>
              <a:rPr lang="en-US" sz="2254" spc="225">
                <a:solidFill>
                  <a:srgbClr val="F6E7D8"/>
                </a:solidFill>
                <a:latin typeface="Montserrat Classic Bold"/>
              </a:rPr>
              <a:t>CYCLE TIME TO BUILD/ TEST/ DEPLOY.</a:t>
            </a:r>
          </a:p>
        </p:txBody>
      </p:sp>
      <p:sp>
        <p:nvSpPr>
          <p:cNvPr id="4" name="AutoShape 4"/>
          <p:cNvSpPr/>
          <p:nvPr/>
        </p:nvSpPr>
        <p:spPr>
          <a:xfrm>
            <a:off x="-53273" y="836539"/>
            <a:ext cx="7686642" cy="1710029"/>
          </a:xfrm>
          <a:prstGeom prst="rect">
            <a:avLst/>
          </a:prstGeom>
          <a:solidFill>
            <a:srgbClr val="F6E7D8"/>
          </a:solidFill>
        </p:spPr>
      </p:sp>
      <p:sp>
        <p:nvSpPr>
          <p:cNvPr id="5" name="AutoShape 5"/>
          <p:cNvSpPr/>
          <p:nvPr/>
        </p:nvSpPr>
        <p:spPr>
          <a:xfrm>
            <a:off x="-31750" y="2546569"/>
            <a:ext cx="7738488" cy="968628"/>
          </a:xfrm>
          <a:prstGeom prst="rect">
            <a:avLst/>
          </a:prstGeom>
          <a:solidFill>
            <a:srgbClr val="000000"/>
          </a:solidFill>
        </p:spPr>
      </p:sp>
      <p:sp>
        <p:nvSpPr>
          <p:cNvPr id="6" name="TextBox 6"/>
          <p:cNvSpPr txBox="1"/>
          <p:nvPr/>
        </p:nvSpPr>
        <p:spPr>
          <a:xfrm>
            <a:off x="132068" y="2853617"/>
            <a:ext cx="7094484" cy="345006"/>
          </a:xfrm>
          <a:prstGeom prst="rect">
            <a:avLst/>
          </a:prstGeom>
        </p:spPr>
        <p:txBody>
          <a:bodyPr lIns="0" tIns="0" rIns="0" bIns="0" rtlCol="0" anchor="t">
            <a:spAutoFit/>
          </a:bodyPr>
          <a:lstStyle/>
          <a:p>
            <a:pPr>
              <a:lnSpc>
                <a:spcPts val="2704"/>
              </a:lnSpc>
            </a:pPr>
            <a:r>
              <a:rPr lang="en-US" sz="2254" spc="225">
                <a:solidFill>
                  <a:srgbClr val="F6E7D8"/>
                </a:solidFill>
                <a:latin typeface="Montserrat Classic Bold"/>
              </a:rPr>
              <a:t>AGILE PRACTICES PRACTICES FOLLOWED</a:t>
            </a:r>
          </a:p>
        </p:txBody>
      </p:sp>
      <p:sp>
        <p:nvSpPr>
          <p:cNvPr id="7" name="TextBox 7"/>
          <p:cNvSpPr txBox="1"/>
          <p:nvPr/>
        </p:nvSpPr>
        <p:spPr>
          <a:xfrm>
            <a:off x="69332" y="3515585"/>
            <a:ext cx="7411989" cy="6971665"/>
          </a:xfrm>
          <a:prstGeom prst="rect">
            <a:avLst/>
          </a:prstGeom>
        </p:spPr>
        <p:txBody>
          <a:bodyPr lIns="0" tIns="0" rIns="0" bIns="0" rtlCol="0" anchor="t">
            <a:spAutoFit/>
          </a:bodyPr>
          <a:lstStyle/>
          <a:p>
            <a:pPr>
              <a:lnSpc>
                <a:spcPts val="2659"/>
              </a:lnSpc>
            </a:pPr>
            <a:r>
              <a:rPr lang="en-US" sz="1399" spc="27" dirty="0">
                <a:solidFill>
                  <a:srgbClr val="000000"/>
                </a:solidFill>
                <a:latin typeface="Montserrat Bold"/>
              </a:rPr>
              <a:t>Using an iterative framework, the Agile methodology relies upon the interaction of self-organizing teams of people who have the cross-functional skillsets required to develop tested, working software. The most commonly used programming practices – test-driven development, code refactoring, continuous integration, simple code design, pair programming, a common codebase and a single coding standard – contribute to the quality, flexibility and sustainability of the software.</a:t>
            </a:r>
          </a:p>
          <a:p>
            <a:pPr>
              <a:lnSpc>
                <a:spcPts val="2659"/>
              </a:lnSpc>
            </a:pPr>
            <a:endParaRPr lang="en-US" sz="1399" spc="27" dirty="0">
              <a:solidFill>
                <a:srgbClr val="000000"/>
              </a:solidFill>
              <a:latin typeface="Montserrat Bold"/>
            </a:endParaRPr>
          </a:p>
          <a:p>
            <a:pPr marL="302259" lvl="1" indent="-151129">
              <a:lnSpc>
                <a:spcPts val="2659"/>
              </a:lnSpc>
              <a:buFont typeface="Arial"/>
              <a:buChar char="•"/>
            </a:pPr>
            <a:r>
              <a:rPr lang="en-US" sz="1399" spc="27" dirty="0">
                <a:solidFill>
                  <a:srgbClr val="000000"/>
                </a:solidFill>
                <a:latin typeface="Montserrat Bold"/>
              </a:rPr>
              <a:t>Working software is the primary measure of progress.</a:t>
            </a:r>
          </a:p>
          <a:p>
            <a:pPr marL="302259" lvl="1" indent="-151129">
              <a:lnSpc>
                <a:spcPts val="2659"/>
              </a:lnSpc>
              <a:buFont typeface="Arial"/>
              <a:buChar char="•"/>
            </a:pPr>
            <a:r>
              <a:rPr lang="en-US" sz="1399" spc="27" dirty="0">
                <a:solidFill>
                  <a:srgbClr val="000000"/>
                </a:solidFill>
                <a:latin typeface="Montserrat Bold"/>
              </a:rPr>
              <a:t>Agile processes promote sustainable development. The sponsors, developers, and users should be able to maintain a constant pace indefinitely.</a:t>
            </a:r>
          </a:p>
          <a:p>
            <a:pPr marL="302259" lvl="1" indent="-151129">
              <a:lnSpc>
                <a:spcPts val="2659"/>
              </a:lnSpc>
              <a:buFont typeface="Arial"/>
              <a:buChar char="•"/>
            </a:pPr>
            <a:r>
              <a:rPr lang="en-US" sz="1399" spc="27" dirty="0">
                <a:solidFill>
                  <a:srgbClr val="000000"/>
                </a:solidFill>
                <a:latin typeface="Montserrat Bold"/>
              </a:rPr>
              <a:t>Continuous attention to technical excellence and good design enhances agility.</a:t>
            </a:r>
          </a:p>
          <a:p>
            <a:pPr marL="302259" lvl="1" indent="-151129">
              <a:lnSpc>
                <a:spcPts val="2659"/>
              </a:lnSpc>
              <a:buFont typeface="Arial"/>
              <a:buChar char="•"/>
            </a:pPr>
            <a:r>
              <a:rPr lang="en-US" sz="1399" spc="27" dirty="0">
                <a:solidFill>
                  <a:srgbClr val="000000"/>
                </a:solidFill>
                <a:latin typeface="Montserrat Bold"/>
              </a:rPr>
              <a:t>Simplicity – the art of maximizing the amount of work not done – is essential.</a:t>
            </a:r>
          </a:p>
          <a:p>
            <a:pPr marL="302259" lvl="1" indent="-151129">
              <a:lnSpc>
                <a:spcPts val="2659"/>
              </a:lnSpc>
              <a:buFont typeface="Arial"/>
              <a:buChar char="•"/>
            </a:pPr>
            <a:r>
              <a:rPr lang="en-US" sz="1399" spc="27" dirty="0">
                <a:solidFill>
                  <a:srgbClr val="000000"/>
                </a:solidFill>
                <a:latin typeface="Montserrat Bold"/>
              </a:rPr>
              <a:t>The best architectures, requirements, and designs emerge from self-organizing teams.</a:t>
            </a:r>
          </a:p>
          <a:p>
            <a:pPr marL="302259" lvl="1" indent="-151129">
              <a:lnSpc>
                <a:spcPts val="2659"/>
              </a:lnSpc>
              <a:buFont typeface="Arial"/>
              <a:buChar char="•"/>
            </a:pPr>
            <a:r>
              <a:rPr lang="en-US" sz="1399" spc="27" dirty="0">
                <a:solidFill>
                  <a:srgbClr val="000000"/>
                </a:solidFill>
                <a:latin typeface="Montserrat Bold"/>
              </a:rPr>
              <a:t>At regular intervals, the team reflects on how to become more effective, then tunes and adjusts its behavior accordingly.</a:t>
            </a:r>
          </a:p>
          <a:p>
            <a:pPr>
              <a:lnSpc>
                <a:spcPts val="2659"/>
              </a:lnSpc>
            </a:pPr>
            <a:endParaRPr lang="en-US" sz="1399" spc="27" dirty="0">
              <a:solidFill>
                <a:srgbClr val="000000"/>
              </a:solidFill>
              <a:latin typeface="Montserrat Bold"/>
            </a:endParaRPr>
          </a:p>
        </p:txBody>
      </p:sp>
      <p:pic>
        <p:nvPicPr>
          <p:cNvPr id="9" name="Picture 8">
            <a:extLst>
              <a:ext uri="{FF2B5EF4-FFF2-40B4-BE49-F238E27FC236}">
                <a16:creationId xmlns:a16="http://schemas.microsoft.com/office/drawing/2014/main" id="{894763EE-A5B7-4014-A04F-A1D6ECD2F975}"/>
              </a:ext>
            </a:extLst>
          </p:cNvPr>
          <p:cNvPicPr>
            <a:picLocks noChangeAspect="1"/>
          </p:cNvPicPr>
          <p:nvPr/>
        </p:nvPicPr>
        <p:blipFill>
          <a:blip r:embed="rId2"/>
          <a:stretch>
            <a:fillRect/>
          </a:stretch>
        </p:blipFill>
        <p:spPr>
          <a:xfrm>
            <a:off x="609085" y="1087792"/>
            <a:ext cx="6140450" cy="12075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005" y="613125"/>
            <a:ext cx="7411989" cy="10117642"/>
          </a:xfrm>
          <a:prstGeom prst="rect">
            <a:avLst/>
          </a:prstGeom>
        </p:spPr>
        <p:txBody>
          <a:bodyPr lIns="0" tIns="0" rIns="0" bIns="0" rtlCol="0" anchor="t">
            <a:spAutoFit/>
          </a:bodyPr>
          <a:lstStyle/>
          <a:p>
            <a:pPr>
              <a:lnSpc>
                <a:spcPts val="4179"/>
              </a:lnSpc>
            </a:pPr>
            <a:endParaRPr dirty="0"/>
          </a:p>
          <a:p>
            <a:pPr>
              <a:lnSpc>
                <a:spcPts val="2469"/>
              </a:lnSpc>
            </a:pPr>
            <a:r>
              <a:rPr lang="en-US" sz="1299" spc="25" dirty="0">
                <a:solidFill>
                  <a:srgbClr val="000000"/>
                </a:solidFill>
                <a:latin typeface="Montserrat Bold"/>
              </a:rPr>
              <a:t>DevOps practices reflect the idea of continuous improvement and automation. Many practices focus on one or more development cycle phases. These practices include:</a:t>
            </a:r>
          </a:p>
          <a:p>
            <a:pPr marL="280669" lvl="1" indent="-140335">
              <a:lnSpc>
                <a:spcPts val="2469"/>
              </a:lnSpc>
              <a:buFont typeface="Arial"/>
              <a:buChar char="•"/>
            </a:pPr>
            <a:r>
              <a:rPr lang="en-US" sz="1299" spc="25" dirty="0">
                <a:solidFill>
                  <a:srgbClr val="000000"/>
                </a:solidFill>
                <a:latin typeface="Montserrat Bold"/>
              </a:rPr>
              <a:t>Continuous development. This practice spans the planning and coding phases of the DevOps lifecycle. Version-control mechanisms might be involved.</a:t>
            </a:r>
          </a:p>
          <a:p>
            <a:pPr marL="280669" lvl="1" indent="-140335">
              <a:lnSpc>
                <a:spcPts val="2469"/>
              </a:lnSpc>
              <a:buFont typeface="Arial"/>
              <a:buChar char="•"/>
            </a:pPr>
            <a:r>
              <a:rPr lang="en-US" sz="1299" spc="25" dirty="0">
                <a:solidFill>
                  <a:srgbClr val="000000"/>
                </a:solidFill>
                <a:latin typeface="Montserrat Bold"/>
              </a:rPr>
              <a:t>Continuous testing. This practice incorporates automated, prescheduled, continued code tests as application code is being written or updated. Such tests can speed the delivery of code to production.</a:t>
            </a:r>
          </a:p>
          <a:p>
            <a:pPr marL="280669" lvl="1" indent="-140335">
              <a:lnSpc>
                <a:spcPts val="2469"/>
              </a:lnSpc>
              <a:buFont typeface="Arial"/>
              <a:buChar char="•"/>
            </a:pPr>
            <a:r>
              <a:rPr lang="en-US" sz="1299" spc="25" dirty="0">
                <a:solidFill>
                  <a:srgbClr val="000000"/>
                </a:solidFill>
                <a:latin typeface="Montserrat Bold"/>
              </a:rPr>
              <a:t>Continuous integration (CI). This practice brings configuration management (CM) tools together with other test and development tools to track how much of the code being developed is ready for production. It involves rapid feedback between testing and development to quickly identify and resolve code issues.</a:t>
            </a:r>
          </a:p>
          <a:p>
            <a:pPr marL="280669" lvl="1" indent="-140335">
              <a:lnSpc>
                <a:spcPts val="2469"/>
              </a:lnSpc>
              <a:buFont typeface="Arial"/>
              <a:buChar char="•"/>
            </a:pPr>
            <a:r>
              <a:rPr lang="en-US" sz="1299" spc="25" dirty="0">
                <a:solidFill>
                  <a:srgbClr val="000000"/>
                </a:solidFill>
                <a:latin typeface="Montserrat Bold"/>
              </a:rPr>
              <a:t>Continuous delivery. This practice automates the delivery of code changes, after testing, to a preproduction or staging environment. A staff member might then decide to promote such code changes into production.</a:t>
            </a:r>
          </a:p>
          <a:p>
            <a:pPr marL="280669" lvl="1" indent="-140335">
              <a:lnSpc>
                <a:spcPts val="2469"/>
              </a:lnSpc>
              <a:buFont typeface="Arial"/>
              <a:buChar char="•"/>
            </a:pPr>
            <a:r>
              <a:rPr lang="en-US" sz="1299" spc="25" dirty="0">
                <a:solidFill>
                  <a:srgbClr val="000000"/>
                </a:solidFill>
                <a:latin typeface="Montserrat Bold"/>
              </a:rPr>
              <a:t>Continuous deployment (CD). Similar to continuous delivery, this practice automates the release of new or changed code into production. A company doing continuous deployment might release code or feature changes several times per day. The use of container technologies, such as Docker and Kubernetes, can enable continuous deployment by helping to maintain consistency of the code across different deployment platforms and environments.</a:t>
            </a:r>
          </a:p>
          <a:p>
            <a:pPr marL="280669" lvl="1" indent="-140335">
              <a:lnSpc>
                <a:spcPts val="2469"/>
              </a:lnSpc>
              <a:buFont typeface="Arial"/>
              <a:buChar char="•"/>
            </a:pPr>
            <a:r>
              <a:rPr lang="en-US" sz="1299" spc="25" dirty="0">
                <a:solidFill>
                  <a:srgbClr val="000000"/>
                </a:solidFill>
                <a:latin typeface="Montserrat Bold"/>
              </a:rPr>
              <a:t>Continuous monitoring. This practice involves ongoing monitoring of both the code in operation and the underlying infrastructure that supports it. A feedback loop that reports on bugs or issues then makes its way back to development.</a:t>
            </a:r>
          </a:p>
          <a:p>
            <a:pPr marL="280669" lvl="1" indent="-140335">
              <a:lnSpc>
                <a:spcPts val="2469"/>
              </a:lnSpc>
              <a:buFont typeface="Arial"/>
              <a:buChar char="•"/>
            </a:pPr>
            <a:r>
              <a:rPr lang="en-US" sz="1299" spc="25" dirty="0">
                <a:solidFill>
                  <a:srgbClr val="000000"/>
                </a:solidFill>
                <a:latin typeface="Montserrat Bold"/>
              </a:rPr>
              <a:t>Infrastructure as code. This practice can be used during various DevOps phases to automate the provisioning of infrastructure required for a software release. Developers add infrastructure “code” from within their existing development tools. </a:t>
            </a:r>
          </a:p>
        </p:txBody>
      </p:sp>
      <p:sp>
        <p:nvSpPr>
          <p:cNvPr id="3" name="AutoShape 3"/>
          <p:cNvSpPr/>
          <p:nvPr/>
        </p:nvSpPr>
        <p:spPr>
          <a:xfrm>
            <a:off x="-31750" y="-63500"/>
            <a:ext cx="7628737" cy="1086463"/>
          </a:xfrm>
          <a:prstGeom prst="rect">
            <a:avLst/>
          </a:prstGeom>
          <a:solidFill>
            <a:srgbClr val="000000"/>
          </a:solidFill>
        </p:spPr>
      </p:sp>
      <p:sp>
        <p:nvSpPr>
          <p:cNvPr id="4" name="TextBox 4"/>
          <p:cNvSpPr txBox="1"/>
          <p:nvPr/>
        </p:nvSpPr>
        <p:spPr>
          <a:xfrm>
            <a:off x="74005" y="410994"/>
            <a:ext cx="7094484" cy="345006"/>
          </a:xfrm>
          <a:prstGeom prst="rect">
            <a:avLst/>
          </a:prstGeom>
        </p:spPr>
        <p:txBody>
          <a:bodyPr lIns="0" tIns="0" rIns="0" bIns="0" rtlCol="0" anchor="t">
            <a:spAutoFit/>
          </a:bodyPr>
          <a:lstStyle/>
          <a:p>
            <a:pPr>
              <a:lnSpc>
                <a:spcPts val="2704"/>
              </a:lnSpc>
            </a:pPr>
            <a:r>
              <a:rPr lang="en-US" sz="2254" spc="225">
                <a:solidFill>
                  <a:srgbClr val="F6E7D8"/>
                </a:solidFill>
                <a:latin typeface="Montserrat Classic Bold"/>
              </a:rPr>
              <a:t>DEVOPS PRACTICES FOLLOWED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E7D8"/>
        </a:solidFill>
        <a:effectLst/>
      </p:bgPr>
    </p:bg>
    <p:spTree>
      <p:nvGrpSpPr>
        <p:cNvPr id="1" name=""/>
        <p:cNvGrpSpPr/>
        <p:nvPr/>
      </p:nvGrpSpPr>
      <p:grpSpPr>
        <a:xfrm>
          <a:off x="0" y="0"/>
          <a:ext cx="0" cy="0"/>
          <a:chOff x="0" y="0"/>
          <a:chExt cx="0" cy="0"/>
        </a:xfrm>
      </p:grpSpPr>
      <p:sp>
        <p:nvSpPr>
          <p:cNvPr id="2" name="AutoShape 2"/>
          <p:cNvSpPr/>
          <p:nvPr/>
        </p:nvSpPr>
        <p:spPr>
          <a:xfrm>
            <a:off x="-31750" y="-63500"/>
            <a:ext cx="7596000" cy="752597"/>
          </a:xfrm>
          <a:prstGeom prst="rect">
            <a:avLst/>
          </a:prstGeom>
          <a:solidFill>
            <a:srgbClr val="000000"/>
          </a:solidFill>
        </p:spPr>
      </p:sp>
      <p:sp>
        <p:nvSpPr>
          <p:cNvPr id="3" name="TextBox 3"/>
          <p:cNvSpPr txBox="1"/>
          <p:nvPr/>
        </p:nvSpPr>
        <p:spPr>
          <a:xfrm>
            <a:off x="72000" y="202436"/>
            <a:ext cx="7094484" cy="345006"/>
          </a:xfrm>
          <a:prstGeom prst="rect">
            <a:avLst/>
          </a:prstGeom>
        </p:spPr>
        <p:txBody>
          <a:bodyPr lIns="0" tIns="0" rIns="0" bIns="0" rtlCol="0" anchor="t">
            <a:spAutoFit/>
          </a:bodyPr>
          <a:lstStyle/>
          <a:p>
            <a:pPr>
              <a:lnSpc>
                <a:spcPts val="2704"/>
              </a:lnSpc>
            </a:pPr>
            <a:r>
              <a:rPr lang="en-US" sz="2254" spc="225" dirty="0">
                <a:solidFill>
                  <a:srgbClr val="F6E7D8"/>
                </a:solidFill>
                <a:latin typeface="Montserrat Classic Bold"/>
              </a:rPr>
              <a:t>SCREENSHOTS</a:t>
            </a:r>
          </a:p>
        </p:txBody>
      </p:sp>
      <p:sp>
        <p:nvSpPr>
          <p:cNvPr id="4" name="TextBox 4"/>
          <p:cNvSpPr txBox="1"/>
          <p:nvPr/>
        </p:nvSpPr>
        <p:spPr>
          <a:xfrm>
            <a:off x="74005" y="613125"/>
            <a:ext cx="7411989" cy="473656"/>
          </a:xfrm>
          <a:prstGeom prst="rect">
            <a:avLst/>
          </a:prstGeom>
        </p:spPr>
        <p:txBody>
          <a:bodyPr lIns="0" tIns="0" rIns="0" bIns="0" rtlCol="0" anchor="t">
            <a:spAutoFit/>
          </a:bodyPr>
          <a:lstStyle/>
          <a:p>
            <a:pPr>
              <a:lnSpc>
                <a:spcPts val="4179"/>
              </a:lnSpc>
            </a:pPr>
            <a:r>
              <a:rPr lang="en-US" sz="2199" spc="43" dirty="0">
                <a:solidFill>
                  <a:srgbClr val="000000"/>
                </a:solidFill>
                <a:latin typeface="Montserrat Bold"/>
              </a:rPr>
              <a:t>Micro service</a:t>
            </a:r>
          </a:p>
        </p:txBody>
      </p:sp>
      <p:pic>
        <p:nvPicPr>
          <p:cNvPr id="17" name="Picture 16">
            <a:extLst>
              <a:ext uri="{FF2B5EF4-FFF2-40B4-BE49-F238E27FC236}">
                <a16:creationId xmlns:a16="http://schemas.microsoft.com/office/drawing/2014/main" id="{C7EF5CAE-833D-4C93-B4FE-C9B4FC9092B2}"/>
              </a:ext>
            </a:extLst>
          </p:cNvPr>
          <p:cNvPicPr>
            <a:picLocks noChangeAspect="1"/>
          </p:cNvPicPr>
          <p:nvPr/>
        </p:nvPicPr>
        <p:blipFill>
          <a:blip r:embed="rId2"/>
          <a:stretch>
            <a:fillRect/>
          </a:stretch>
        </p:blipFill>
        <p:spPr>
          <a:xfrm>
            <a:off x="623006" y="1274105"/>
            <a:ext cx="6326830" cy="3054088"/>
          </a:xfrm>
          <a:prstGeom prst="rect">
            <a:avLst/>
          </a:prstGeom>
        </p:spPr>
      </p:pic>
      <p:pic>
        <p:nvPicPr>
          <p:cNvPr id="19" name="Picture 18">
            <a:extLst>
              <a:ext uri="{FF2B5EF4-FFF2-40B4-BE49-F238E27FC236}">
                <a16:creationId xmlns:a16="http://schemas.microsoft.com/office/drawing/2014/main" id="{90B47A81-9BB6-4752-82F5-736172162E2E}"/>
              </a:ext>
            </a:extLst>
          </p:cNvPr>
          <p:cNvPicPr>
            <a:picLocks noChangeAspect="1"/>
          </p:cNvPicPr>
          <p:nvPr/>
        </p:nvPicPr>
        <p:blipFill rotWithShape="1">
          <a:blip r:embed="rId3"/>
          <a:srcRect t="8894"/>
          <a:stretch/>
        </p:blipFill>
        <p:spPr>
          <a:xfrm>
            <a:off x="623006" y="4646946"/>
            <a:ext cx="6326830" cy="2667000"/>
          </a:xfrm>
          <a:prstGeom prst="rect">
            <a:avLst/>
          </a:prstGeom>
        </p:spPr>
      </p:pic>
      <p:pic>
        <p:nvPicPr>
          <p:cNvPr id="23" name="Picture 22">
            <a:extLst>
              <a:ext uri="{FF2B5EF4-FFF2-40B4-BE49-F238E27FC236}">
                <a16:creationId xmlns:a16="http://schemas.microsoft.com/office/drawing/2014/main" id="{995F06E3-28DB-4D73-8C1F-510A15296900}"/>
              </a:ext>
            </a:extLst>
          </p:cNvPr>
          <p:cNvPicPr>
            <a:picLocks noChangeAspect="1"/>
          </p:cNvPicPr>
          <p:nvPr/>
        </p:nvPicPr>
        <p:blipFill rotWithShape="1">
          <a:blip r:embed="rId4"/>
          <a:srcRect t="9335"/>
          <a:stretch/>
        </p:blipFill>
        <p:spPr>
          <a:xfrm>
            <a:off x="589802" y="7632700"/>
            <a:ext cx="6360034" cy="2667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E7D8"/>
        </a:solidFill>
        <a:effectLst/>
      </p:bgPr>
    </p:bg>
    <p:spTree>
      <p:nvGrpSpPr>
        <p:cNvPr id="1" name=""/>
        <p:cNvGrpSpPr/>
        <p:nvPr/>
      </p:nvGrpSpPr>
      <p:grpSpPr>
        <a:xfrm>
          <a:off x="0" y="0"/>
          <a:ext cx="0" cy="0"/>
          <a:chOff x="0" y="0"/>
          <a:chExt cx="0" cy="0"/>
        </a:xfrm>
      </p:grpSpPr>
      <p:sp>
        <p:nvSpPr>
          <p:cNvPr id="2" name="AutoShape 2"/>
          <p:cNvSpPr/>
          <p:nvPr/>
        </p:nvSpPr>
        <p:spPr>
          <a:xfrm>
            <a:off x="-31750" y="-63500"/>
            <a:ext cx="7596000" cy="752597"/>
          </a:xfrm>
          <a:prstGeom prst="rect">
            <a:avLst/>
          </a:prstGeom>
          <a:solidFill>
            <a:srgbClr val="000000"/>
          </a:solidFill>
        </p:spPr>
      </p:sp>
      <p:sp>
        <p:nvSpPr>
          <p:cNvPr id="3" name="TextBox 3"/>
          <p:cNvSpPr txBox="1"/>
          <p:nvPr/>
        </p:nvSpPr>
        <p:spPr>
          <a:xfrm>
            <a:off x="72000" y="202436"/>
            <a:ext cx="7094484" cy="345006"/>
          </a:xfrm>
          <a:prstGeom prst="rect">
            <a:avLst/>
          </a:prstGeom>
        </p:spPr>
        <p:txBody>
          <a:bodyPr lIns="0" tIns="0" rIns="0" bIns="0" rtlCol="0" anchor="t">
            <a:spAutoFit/>
          </a:bodyPr>
          <a:lstStyle/>
          <a:p>
            <a:pPr>
              <a:lnSpc>
                <a:spcPts val="2704"/>
              </a:lnSpc>
            </a:pPr>
            <a:r>
              <a:rPr lang="en-US" sz="2254" spc="225" dirty="0">
                <a:solidFill>
                  <a:srgbClr val="F6E7D8"/>
                </a:solidFill>
                <a:latin typeface="Montserrat Classic Bold"/>
              </a:rPr>
              <a:t>SCREENSHOTS</a:t>
            </a:r>
          </a:p>
        </p:txBody>
      </p:sp>
      <p:sp>
        <p:nvSpPr>
          <p:cNvPr id="4" name="TextBox 4"/>
          <p:cNvSpPr txBox="1"/>
          <p:nvPr/>
        </p:nvSpPr>
        <p:spPr>
          <a:xfrm>
            <a:off x="74005" y="613125"/>
            <a:ext cx="7411989" cy="473656"/>
          </a:xfrm>
          <a:prstGeom prst="rect">
            <a:avLst/>
          </a:prstGeom>
        </p:spPr>
        <p:txBody>
          <a:bodyPr lIns="0" tIns="0" rIns="0" bIns="0" rtlCol="0" anchor="t">
            <a:spAutoFit/>
          </a:bodyPr>
          <a:lstStyle/>
          <a:p>
            <a:pPr>
              <a:lnSpc>
                <a:spcPts val="4179"/>
              </a:lnSpc>
            </a:pPr>
            <a:r>
              <a:rPr lang="en-US" sz="2199" spc="43" dirty="0">
                <a:solidFill>
                  <a:srgbClr val="000000"/>
                </a:solidFill>
                <a:latin typeface="Montserrat Bold"/>
              </a:rPr>
              <a:t>Micro service</a:t>
            </a:r>
          </a:p>
        </p:txBody>
      </p:sp>
      <p:pic>
        <p:nvPicPr>
          <p:cNvPr id="13" name="Picture 12">
            <a:extLst>
              <a:ext uri="{FF2B5EF4-FFF2-40B4-BE49-F238E27FC236}">
                <a16:creationId xmlns:a16="http://schemas.microsoft.com/office/drawing/2014/main" id="{563137C6-7353-497E-875B-9686A1713272}"/>
              </a:ext>
            </a:extLst>
          </p:cNvPr>
          <p:cNvPicPr>
            <a:picLocks noChangeAspect="1"/>
          </p:cNvPicPr>
          <p:nvPr/>
        </p:nvPicPr>
        <p:blipFill rotWithShape="1">
          <a:blip r:embed="rId2"/>
          <a:srcRect t="7956"/>
          <a:stretch/>
        </p:blipFill>
        <p:spPr>
          <a:xfrm>
            <a:off x="565190" y="4565132"/>
            <a:ext cx="6360033" cy="2546202"/>
          </a:xfrm>
          <a:prstGeom prst="rect">
            <a:avLst/>
          </a:prstGeom>
        </p:spPr>
      </p:pic>
      <p:pic>
        <p:nvPicPr>
          <p:cNvPr id="15" name="Picture 14">
            <a:extLst>
              <a:ext uri="{FF2B5EF4-FFF2-40B4-BE49-F238E27FC236}">
                <a16:creationId xmlns:a16="http://schemas.microsoft.com/office/drawing/2014/main" id="{5A387998-830E-4BF1-BE90-AF16CE4B995C}"/>
              </a:ext>
            </a:extLst>
          </p:cNvPr>
          <p:cNvPicPr>
            <a:picLocks noChangeAspect="1"/>
          </p:cNvPicPr>
          <p:nvPr/>
        </p:nvPicPr>
        <p:blipFill rotWithShape="1">
          <a:blip r:embed="rId3"/>
          <a:srcRect t="7869"/>
          <a:stretch/>
        </p:blipFill>
        <p:spPr>
          <a:xfrm>
            <a:off x="565191" y="1460500"/>
            <a:ext cx="6360033" cy="2710267"/>
          </a:xfrm>
          <a:prstGeom prst="rect">
            <a:avLst/>
          </a:prstGeom>
        </p:spPr>
      </p:pic>
      <p:pic>
        <p:nvPicPr>
          <p:cNvPr id="6" name="Picture 5">
            <a:extLst>
              <a:ext uri="{FF2B5EF4-FFF2-40B4-BE49-F238E27FC236}">
                <a16:creationId xmlns:a16="http://schemas.microsoft.com/office/drawing/2014/main" id="{5DFDD25F-5386-4051-972B-5E8040E8D81F}"/>
              </a:ext>
            </a:extLst>
          </p:cNvPr>
          <p:cNvPicPr>
            <a:picLocks noChangeAspect="1"/>
          </p:cNvPicPr>
          <p:nvPr/>
        </p:nvPicPr>
        <p:blipFill rotWithShape="1">
          <a:blip r:embed="rId4"/>
          <a:srcRect t="9615"/>
          <a:stretch/>
        </p:blipFill>
        <p:spPr>
          <a:xfrm>
            <a:off x="564745" y="7480300"/>
            <a:ext cx="6393075" cy="2934464"/>
          </a:xfrm>
          <a:prstGeom prst="rect">
            <a:avLst/>
          </a:prstGeom>
        </p:spPr>
      </p:pic>
    </p:spTree>
    <p:extLst>
      <p:ext uri="{BB962C8B-B14F-4D97-AF65-F5344CB8AC3E}">
        <p14:creationId xmlns:p14="http://schemas.microsoft.com/office/powerpoint/2010/main" val="3559128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1392</Words>
  <Application>Microsoft Office PowerPoint</Application>
  <PresentationFormat>Custom</PresentationFormat>
  <Paragraphs>83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Playfair Display Bold</vt:lpstr>
      <vt:lpstr>Arial</vt:lpstr>
      <vt:lpstr>Belleza</vt:lpstr>
      <vt:lpstr>Montserrat Bold</vt:lpstr>
      <vt:lpstr>Montserrat Classic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Black Business Project Proposal</dc:title>
  <cp:lastModifiedBy>Suthar, Stuti</cp:lastModifiedBy>
  <cp:revision>9</cp:revision>
  <dcterms:created xsi:type="dcterms:W3CDTF">2006-08-16T00:00:00Z</dcterms:created>
  <dcterms:modified xsi:type="dcterms:W3CDTF">2022-01-11T18:30:41Z</dcterms:modified>
  <dc:identifier>DAE1CQlJLhY</dc:identifier>
</cp:coreProperties>
</file>